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373" r:id="rId2"/>
    <p:sldId id="384" r:id="rId3"/>
    <p:sldId id="385" r:id="rId4"/>
    <p:sldId id="386" r:id="rId5"/>
    <p:sldId id="387" r:id="rId6"/>
    <p:sldId id="388" r:id="rId7"/>
    <p:sldId id="389" r:id="rId8"/>
    <p:sldId id="390" r:id="rId9"/>
    <p:sldId id="391" r:id="rId10"/>
    <p:sldId id="401" r:id="rId11"/>
    <p:sldId id="392" r:id="rId12"/>
    <p:sldId id="393" r:id="rId13"/>
    <p:sldId id="394" r:id="rId14"/>
    <p:sldId id="400" r:id="rId15"/>
    <p:sldId id="395" r:id="rId16"/>
    <p:sldId id="396" r:id="rId17"/>
    <p:sldId id="397" r:id="rId18"/>
    <p:sldId id="398" r:id="rId19"/>
    <p:sldId id="305"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ela Cunjalo" initials="MC" lastIdx="18" clrIdx="0">
    <p:extLst>
      <p:ext uri="{19B8F6BF-5375-455C-9EA6-DF929625EA0E}">
        <p15:presenceInfo xmlns:p15="http://schemas.microsoft.com/office/powerpoint/2012/main" userId="S-1-5-21-2238847149-1313530788-1493832533-3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4B6"/>
    <a:srgbClr val="1D8CB3"/>
    <a:srgbClr val="31ABB2"/>
    <a:srgbClr val="2AA2B3"/>
    <a:srgbClr val="2397B3"/>
    <a:srgbClr val="E7ECF2"/>
    <a:srgbClr val="0076A9"/>
    <a:srgbClr val="00A6B6"/>
    <a:srgbClr val="00839B"/>
    <a:srgbClr val="B3D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145" autoAdjust="0"/>
  </p:normalViewPr>
  <p:slideViewPr>
    <p:cSldViewPr snapToGrid="0">
      <p:cViewPr varScale="1">
        <p:scale>
          <a:sx n="74" d="100"/>
          <a:sy n="74" d="100"/>
        </p:scale>
        <p:origin x="91" y="54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D7A848-A19B-462B-925F-24D835CFA96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D2E341-311C-4353-B228-3C24FE51CC2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291725A-DA5F-444C-88E9-58FD0B48AFE4}" type="datetimeFigureOut">
              <a:rPr lang="en-US" smtClean="0"/>
              <a:t>6/26/2020</a:t>
            </a:fld>
            <a:endParaRPr lang="en-US"/>
          </a:p>
        </p:txBody>
      </p:sp>
      <p:sp>
        <p:nvSpPr>
          <p:cNvPr id="4" name="Footer Placeholder 3">
            <a:extLst>
              <a:ext uri="{FF2B5EF4-FFF2-40B4-BE49-F238E27FC236}">
                <a16:creationId xmlns:a16="http://schemas.microsoft.com/office/drawing/2014/main" id="{84BD9F61-74CA-44B8-84C2-F3232E89DE6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61BB5-8BE6-42AA-A64E-71ACB2AAF3C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B5D70E-C064-4F31-BA8F-E1E10522CBAE}" type="slidenum">
              <a:rPr lang="en-US" smtClean="0"/>
              <a:t>‹#›</a:t>
            </a:fld>
            <a:endParaRPr lang="en-US"/>
          </a:p>
        </p:txBody>
      </p:sp>
    </p:spTree>
    <p:extLst>
      <p:ext uri="{BB962C8B-B14F-4D97-AF65-F5344CB8AC3E}">
        <p14:creationId xmlns:p14="http://schemas.microsoft.com/office/powerpoint/2010/main" val="1813506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38BD0E36-49BA-4B9B-A62C-A784AD6645EF}" type="datetimeFigureOut">
              <a:rPr lang="en-US" smtClean="0"/>
              <a:t>6/26/2020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3DC48EA9-FB14-4376-B88C-E82D1695D757}" type="slidenum">
              <a:rPr lang="en-US" smtClean="0"/>
              <a:t>‹#›</a:t>
            </a:fld>
            <a:endParaRPr lang="en-US"/>
          </a:p>
        </p:txBody>
      </p:sp>
    </p:spTree>
    <p:extLst>
      <p:ext uri="{BB962C8B-B14F-4D97-AF65-F5344CB8AC3E}">
        <p14:creationId xmlns:p14="http://schemas.microsoft.com/office/powerpoint/2010/main" val="367066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C48EA9-FB14-4376-B88C-E82D1695D757}" type="slidenum">
              <a:rPr lang="en-US" smtClean="0"/>
              <a:t>1</a:t>
            </a:fld>
            <a:endParaRPr lang="en-US"/>
          </a:p>
        </p:txBody>
      </p:sp>
    </p:spTree>
    <p:extLst>
      <p:ext uri="{BB962C8B-B14F-4D97-AF65-F5344CB8AC3E}">
        <p14:creationId xmlns:p14="http://schemas.microsoft.com/office/powerpoint/2010/main" val="250583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C48EA9-FB14-4376-B88C-E82D1695D757}" type="slidenum">
              <a:rPr lang="en-US" smtClean="0"/>
              <a:t>19</a:t>
            </a:fld>
            <a:endParaRPr lang="en-US"/>
          </a:p>
        </p:txBody>
      </p:sp>
    </p:spTree>
    <p:extLst>
      <p:ext uri="{BB962C8B-B14F-4D97-AF65-F5344CB8AC3E}">
        <p14:creationId xmlns:p14="http://schemas.microsoft.com/office/powerpoint/2010/main" val="4137977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
            <a:ext cx="12192000" cy="6857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853440" bIns="182880" rtlCol="0" anchor="t"/>
          <a:lstStyle/>
          <a:p>
            <a:pPr algn="ctr"/>
            <a:endParaRPr lang="en-US" sz="1867" dirty="0"/>
          </a:p>
        </p:txBody>
      </p:sp>
      <p:grpSp>
        <p:nvGrpSpPr>
          <p:cNvPr id="5" name="Group 4"/>
          <p:cNvGrpSpPr/>
          <p:nvPr userDrawn="1"/>
        </p:nvGrpSpPr>
        <p:grpSpPr>
          <a:xfrm>
            <a:off x="4586511" y="2568645"/>
            <a:ext cx="3018980" cy="1720713"/>
            <a:chOff x="3302101" y="3562349"/>
            <a:chExt cx="2490658" cy="1419589"/>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302101" y="3562349"/>
              <a:ext cx="2490658" cy="1066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0629" y="4476750"/>
              <a:ext cx="2133600" cy="505188"/>
            </a:xfrm>
            <a:prstGeom prst="rect">
              <a:avLst/>
            </a:prstGeom>
          </p:spPr>
        </p:pic>
      </p:grpSp>
    </p:spTree>
    <p:extLst>
      <p:ext uri="{BB962C8B-B14F-4D97-AF65-F5344CB8AC3E}">
        <p14:creationId xmlns:p14="http://schemas.microsoft.com/office/powerpoint/2010/main" val="92233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0000" y="6456359"/>
            <a:ext cx="228600" cy="228600"/>
          </a:xfrm>
          <a:solidFill>
            <a:srgbClr val="00A6B6"/>
          </a:solidFill>
        </p:spPr>
        <p:txBody>
          <a:bodyPr/>
          <a:lstStyle/>
          <a:p>
            <a:fld id="{BA0C2F8D-24D6-4923-9325-F864EC6C7CD8}" type="slidenum">
              <a:rPr lang="en-US" smtClean="0">
                <a:solidFill>
                  <a:prstClr val="white"/>
                </a:solidFill>
              </a:rPr>
              <a:pPr/>
              <a:t>‹#›</a:t>
            </a:fld>
            <a:endParaRPr lang="en-US">
              <a:solidFill>
                <a:prstClr val="white"/>
              </a:solidFill>
            </a:endParaRPr>
          </a:p>
        </p:txBody>
      </p:sp>
      <p:sp>
        <p:nvSpPr>
          <p:cNvPr id="6" name="Title Placeholder 1"/>
          <p:cNvSpPr>
            <a:spLocks noGrp="1"/>
          </p:cNvSpPr>
          <p:nvPr>
            <p:ph type="title"/>
          </p:nvPr>
        </p:nvSpPr>
        <p:spPr>
          <a:xfrm>
            <a:off x="335970" y="117249"/>
            <a:ext cx="9647313" cy="645160"/>
          </a:xfrm>
          <a:prstGeom prst="rect">
            <a:avLst/>
          </a:prstGeom>
        </p:spPr>
        <p:txBody>
          <a:bodyPr anchor="b">
            <a:noAutofit/>
          </a:bodyPr>
          <a:lstStyle/>
          <a:p>
            <a:pPr marL="0" lvl="0"/>
            <a:r>
              <a:rPr lang="en-US"/>
              <a:t>Click to edit Master title style</a:t>
            </a:r>
            <a:endParaRPr lang="en-US" dirty="0"/>
          </a:p>
        </p:txBody>
      </p:sp>
      <p:sp>
        <p:nvSpPr>
          <p:cNvPr id="9" name="Text Placeholder 3"/>
          <p:cNvSpPr>
            <a:spLocks noGrp="1"/>
          </p:cNvSpPr>
          <p:nvPr>
            <p:ph type="body" sz="quarter" idx="14"/>
          </p:nvPr>
        </p:nvSpPr>
        <p:spPr>
          <a:xfrm>
            <a:off x="335970" y="1295400"/>
            <a:ext cx="11348031" cy="533400"/>
          </a:xfrm>
          <a:prstGeom prst="rect">
            <a:avLst/>
          </a:prstGeom>
        </p:spPr>
        <p:txBody>
          <a:bodyPr/>
          <a:lstStyle>
            <a:lvl1pPr marL="0" indent="0">
              <a:buNone/>
              <a:defRPr sz="2000" b="0">
                <a:solidFill>
                  <a:srgbClr val="00839B"/>
                </a:solidFill>
              </a:defRPr>
            </a:lvl1pPr>
          </a:lstStyle>
          <a:p>
            <a:pPr lvl="0"/>
            <a:r>
              <a:rPr lang="en-US"/>
              <a:t>Edit Master text styles</a:t>
            </a:r>
          </a:p>
        </p:txBody>
      </p:sp>
    </p:spTree>
    <p:extLst>
      <p:ext uri="{BB962C8B-B14F-4D97-AF65-F5344CB8AC3E}">
        <p14:creationId xmlns:p14="http://schemas.microsoft.com/office/powerpoint/2010/main" val="47153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430000" y="6456359"/>
            <a:ext cx="228600" cy="228600"/>
          </a:xfrm>
          <a:solidFill>
            <a:srgbClr val="00A6B6"/>
          </a:solidFill>
        </p:spPr>
        <p:txBody>
          <a:bodyPr/>
          <a:lstStyle/>
          <a:p>
            <a:fld id="{BA0C2F8D-24D6-4923-9325-F864EC6C7CD8}" type="slidenum">
              <a:rPr lang="en-US" smtClean="0">
                <a:solidFill>
                  <a:prstClr val="white"/>
                </a:solidFill>
              </a:rPr>
              <a:pPr/>
              <a:t>‹#›</a:t>
            </a:fld>
            <a:endParaRPr lang="en-US" dirty="0">
              <a:solidFill>
                <a:prstClr val="white"/>
              </a:solidFill>
            </a:endParaRPr>
          </a:p>
        </p:txBody>
      </p:sp>
      <p:sp>
        <p:nvSpPr>
          <p:cNvPr id="4" name="Title Placeholder 1"/>
          <p:cNvSpPr>
            <a:spLocks noGrp="1"/>
          </p:cNvSpPr>
          <p:nvPr>
            <p:ph type="title"/>
          </p:nvPr>
        </p:nvSpPr>
        <p:spPr>
          <a:xfrm>
            <a:off x="335970" y="117249"/>
            <a:ext cx="9647313" cy="645160"/>
          </a:xfrm>
          <a:prstGeom prst="rect">
            <a:avLst/>
          </a:prstGeom>
        </p:spPr>
        <p:txBody>
          <a:bodyPr anchor="b">
            <a:noAutofit/>
          </a:bodyPr>
          <a:lstStyle/>
          <a:p>
            <a:pPr marL="0" lvl="0"/>
            <a:r>
              <a:rPr lang="en-US"/>
              <a:t>Click to edit Master title style</a:t>
            </a:r>
            <a:endParaRPr lang="en-US" dirty="0"/>
          </a:p>
        </p:txBody>
      </p:sp>
    </p:spTree>
    <p:extLst>
      <p:ext uri="{BB962C8B-B14F-4D97-AF65-F5344CB8AC3E}">
        <p14:creationId xmlns:p14="http://schemas.microsoft.com/office/powerpoint/2010/main" val="144140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title only">
    <p:spTree>
      <p:nvGrpSpPr>
        <p:cNvPr id="1" name=""/>
        <p:cNvGrpSpPr/>
        <p:nvPr/>
      </p:nvGrpSpPr>
      <p:grpSpPr>
        <a:xfrm>
          <a:off x="0" y="0"/>
          <a:ext cx="0" cy="0"/>
          <a:chOff x="0" y="0"/>
          <a:chExt cx="0" cy="0"/>
        </a:xfrm>
      </p:grpSpPr>
      <p:sp>
        <p:nvSpPr>
          <p:cNvPr id="4" name="Rectangle 3"/>
          <p:cNvSpPr/>
          <p:nvPr userDrawn="1"/>
        </p:nvSpPr>
        <p:spPr>
          <a:xfrm>
            <a:off x="0" y="2"/>
            <a:ext cx="12192000" cy="6857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853440" bIns="182880" rtlCol="0" anchor="t"/>
          <a:lstStyle/>
          <a:p>
            <a:pPr algn="ctr"/>
            <a:endParaRPr lang="en-US" sz="1867" dirty="0"/>
          </a:p>
        </p:txBody>
      </p:sp>
      <p:sp>
        <p:nvSpPr>
          <p:cNvPr id="25" name="Slide Number Placeholder 3"/>
          <p:cNvSpPr>
            <a:spLocks noGrp="1"/>
          </p:cNvSpPr>
          <p:nvPr>
            <p:ph type="sldNum" sz="quarter" idx="12"/>
          </p:nvPr>
        </p:nvSpPr>
        <p:spPr>
          <a:xfrm>
            <a:off x="11430000" y="6456359"/>
            <a:ext cx="228600" cy="228600"/>
          </a:xfrm>
          <a:solidFill>
            <a:srgbClr val="00A6B6"/>
          </a:solidFill>
        </p:spPr>
        <p:txBody>
          <a:bodyPr/>
          <a:lstStyle/>
          <a:p>
            <a:fld id="{BA0C2F8D-24D6-4923-9325-F864EC6C7CD8}"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332692" y="6478129"/>
            <a:ext cx="3902451" cy="215444"/>
          </a:xfrm>
          <a:prstGeom prst="rect">
            <a:avLst/>
          </a:prstGeom>
        </p:spPr>
        <p:txBody>
          <a:bodyPr wrap="square">
            <a:spAutoFit/>
          </a:bodyPr>
          <a:lstStyle/>
          <a:p>
            <a:r>
              <a:rPr lang="en-US" sz="800" dirty="0">
                <a:solidFill>
                  <a:schemeClr val="bg2"/>
                </a:solidFill>
              </a:rPr>
              <a:t>© 2018 Teradici Corporation.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6685" y="381000"/>
            <a:ext cx="1141916" cy="270379"/>
          </a:xfrm>
          <a:prstGeom prst="rect">
            <a:avLst/>
          </a:prstGeom>
        </p:spPr>
      </p:pic>
      <p:sp>
        <p:nvSpPr>
          <p:cNvPr id="10" name="Title Placeholder 1"/>
          <p:cNvSpPr>
            <a:spLocks noGrp="1"/>
          </p:cNvSpPr>
          <p:nvPr>
            <p:ph type="title"/>
          </p:nvPr>
        </p:nvSpPr>
        <p:spPr>
          <a:xfrm>
            <a:off x="335970" y="117249"/>
            <a:ext cx="9647313" cy="645160"/>
          </a:xfrm>
          <a:prstGeom prst="rect">
            <a:avLst/>
          </a:prstGeom>
        </p:spPr>
        <p:txBody>
          <a:bodyPr anchor="b">
            <a:noAutofit/>
          </a:bodyPr>
          <a:lstStyle/>
          <a:p>
            <a:pPr marL="0" lvl="0"/>
            <a:r>
              <a:rPr lang="en-US"/>
              <a:t>Click to edit Master title style</a:t>
            </a:r>
            <a:endParaRPr lang="en-US" dirty="0"/>
          </a:p>
        </p:txBody>
      </p:sp>
    </p:spTree>
    <p:extLst>
      <p:ext uri="{BB962C8B-B14F-4D97-AF65-F5344CB8AC3E}">
        <p14:creationId xmlns:p14="http://schemas.microsoft.com/office/powerpoint/2010/main" val="3344118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6" name="Rectangle 5"/>
          <p:cNvSpPr/>
          <p:nvPr userDrawn="1"/>
        </p:nvSpPr>
        <p:spPr>
          <a:xfrm>
            <a:off x="800502" y="2362200"/>
            <a:ext cx="546100" cy="18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Text Placeholder 11"/>
          <p:cNvSpPr>
            <a:spLocks noGrp="1"/>
          </p:cNvSpPr>
          <p:nvPr>
            <p:ph type="body" sz="quarter" idx="13" hasCustomPrompt="1"/>
          </p:nvPr>
        </p:nvSpPr>
        <p:spPr>
          <a:xfrm>
            <a:off x="1763998" y="2298369"/>
            <a:ext cx="9346799" cy="1676400"/>
          </a:xfrm>
          <a:prstGeom prst="rect">
            <a:avLst/>
          </a:prstGeom>
        </p:spPr>
        <p:txBody>
          <a:bodyPr>
            <a:noAutofit/>
          </a:bodyPr>
          <a:lstStyle>
            <a:lvl1pPr marL="0" indent="0">
              <a:buNone/>
              <a:defRPr sz="2000">
                <a:solidFill>
                  <a:schemeClr val="tx1">
                    <a:lumMod val="75000"/>
                    <a:lumOff val="25000"/>
                  </a:schemeClr>
                </a:solidFill>
              </a:defRPr>
            </a:lvl1pPr>
          </a:lstStyle>
          <a:p>
            <a:pPr lvl="0"/>
            <a:r>
              <a:rPr lang="en-US" dirty="0"/>
              <a:t>Click to edit text</a:t>
            </a:r>
          </a:p>
        </p:txBody>
      </p:sp>
      <p:sp>
        <p:nvSpPr>
          <p:cNvPr id="14" name="Text Placeholder 13"/>
          <p:cNvSpPr>
            <a:spLocks noGrp="1"/>
          </p:cNvSpPr>
          <p:nvPr>
            <p:ph type="body" sz="quarter" idx="14" hasCustomPrompt="1"/>
          </p:nvPr>
        </p:nvSpPr>
        <p:spPr>
          <a:xfrm>
            <a:off x="1774210" y="3996064"/>
            <a:ext cx="1880023" cy="269240"/>
          </a:xfrm>
          <a:prstGeom prst="rect">
            <a:avLst/>
          </a:prstGeom>
        </p:spPr>
        <p:txBody>
          <a:bodyPr>
            <a:normAutofit/>
          </a:bodyPr>
          <a:lstStyle>
            <a:lvl1pPr marL="0" indent="0">
              <a:buNone/>
              <a:defRPr sz="1051" b="1">
                <a:solidFill>
                  <a:srgbClr val="00A6B6"/>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AUTHOR</a:t>
            </a:r>
          </a:p>
        </p:txBody>
      </p:sp>
      <p:sp>
        <p:nvSpPr>
          <p:cNvPr id="15" name="Text Placeholder 13"/>
          <p:cNvSpPr>
            <a:spLocks noGrp="1"/>
          </p:cNvSpPr>
          <p:nvPr>
            <p:ph type="body" sz="quarter" idx="15" hasCustomPrompt="1"/>
          </p:nvPr>
        </p:nvSpPr>
        <p:spPr>
          <a:xfrm>
            <a:off x="3707979" y="3996064"/>
            <a:ext cx="1880023" cy="269240"/>
          </a:xfrm>
          <a:prstGeom prst="rect">
            <a:avLst/>
          </a:prstGeom>
        </p:spPr>
        <p:txBody>
          <a:bodyPr>
            <a:normAutofit/>
          </a:bodyPr>
          <a:lstStyle>
            <a:lvl1pPr marL="0" indent="0">
              <a:buNone/>
              <a:defRPr sz="1051" b="0" baseline="0">
                <a:solidFill>
                  <a:schemeClr val="tx1">
                    <a:lumMod val="75000"/>
                    <a:lumOff val="2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Title</a:t>
            </a:r>
          </a:p>
        </p:txBody>
      </p:sp>
      <p:sp>
        <p:nvSpPr>
          <p:cNvPr id="8" name="Rectangle 7"/>
          <p:cNvSpPr/>
          <p:nvPr userDrawn="1"/>
        </p:nvSpPr>
        <p:spPr>
          <a:xfrm>
            <a:off x="1331748" y="2128726"/>
            <a:ext cx="781933" cy="1200329"/>
          </a:xfrm>
          <a:prstGeom prst="rect">
            <a:avLst/>
          </a:prstGeom>
        </p:spPr>
        <p:txBody>
          <a:bodyPr wrap="square">
            <a:spAutoFit/>
          </a:bodyPr>
          <a:lstStyle/>
          <a:p>
            <a:r>
              <a:rPr lang="en-US" sz="7200" dirty="0">
                <a:solidFill>
                  <a:srgbClr val="00A6B6"/>
                </a:solidFill>
              </a:rPr>
              <a:t>“</a:t>
            </a:r>
          </a:p>
        </p:txBody>
      </p:sp>
      <p:sp>
        <p:nvSpPr>
          <p:cNvPr id="11" name="Slide Number Placeholder 3"/>
          <p:cNvSpPr>
            <a:spLocks noGrp="1"/>
          </p:cNvSpPr>
          <p:nvPr>
            <p:ph type="sldNum" sz="quarter" idx="12"/>
          </p:nvPr>
        </p:nvSpPr>
        <p:spPr>
          <a:xfrm>
            <a:off x="11430000" y="6456359"/>
            <a:ext cx="228600" cy="228600"/>
          </a:xfrm>
          <a:solidFill>
            <a:srgbClr val="00A6B6"/>
          </a:solidFill>
        </p:spPr>
        <p:txBody>
          <a:bodyPr/>
          <a:lstStyle/>
          <a:p>
            <a:fld id="{BA0C2F8D-24D6-4923-9325-F864EC6C7CD8}" type="slidenum">
              <a:rPr lang="en-US" smtClean="0">
                <a:solidFill>
                  <a:prstClr val="white"/>
                </a:solidFill>
              </a:rPr>
              <a:pPr/>
              <a:t>‹#›</a:t>
            </a:fld>
            <a:endParaRPr lang="en-US"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5653" y="383155"/>
            <a:ext cx="1142948" cy="268224"/>
          </a:xfrm>
          <a:prstGeom prst="rect">
            <a:avLst/>
          </a:prstGeom>
        </p:spPr>
      </p:pic>
      <p:sp>
        <p:nvSpPr>
          <p:cNvPr id="10" name="Rectangle 9"/>
          <p:cNvSpPr/>
          <p:nvPr userDrawn="1"/>
        </p:nvSpPr>
        <p:spPr>
          <a:xfrm>
            <a:off x="335969" y="6478129"/>
            <a:ext cx="3902451" cy="215444"/>
          </a:xfrm>
          <a:prstGeom prst="rect">
            <a:avLst/>
          </a:prstGeom>
        </p:spPr>
        <p:txBody>
          <a:bodyPr wrap="square">
            <a:spAutoFit/>
          </a:bodyPr>
          <a:lstStyle/>
          <a:p>
            <a:r>
              <a:rPr lang="en-US" sz="800" dirty="0">
                <a:solidFill>
                  <a:prstClr val="black"/>
                </a:solidFill>
              </a:rPr>
              <a:t>© 2018 Teradici Corporation.</a:t>
            </a:r>
          </a:p>
        </p:txBody>
      </p:sp>
    </p:spTree>
    <p:extLst>
      <p:ext uri="{BB962C8B-B14F-4D97-AF65-F5344CB8AC3E}">
        <p14:creationId xmlns:p14="http://schemas.microsoft.com/office/powerpoint/2010/main" val="2138065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1"/>
            <a:ext cx="12192000" cy="6857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853440" bIns="182880" rtlCol="0" anchor="t"/>
          <a:lstStyle/>
          <a:p>
            <a:pPr algn="ctr"/>
            <a:endParaRPr lang="en-US" sz="1867" dirty="0"/>
          </a:p>
        </p:txBody>
      </p:sp>
      <p:grpSp>
        <p:nvGrpSpPr>
          <p:cNvPr id="4" name="Group 3"/>
          <p:cNvGrpSpPr/>
          <p:nvPr userDrawn="1"/>
        </p:nvGrpSpPr>
        <p:grpSpPr>
          <a:xfrm>
            <a:off x="4586511" y="2568645"/>
            <a:ext cx="3018980" cy="1720713"/>
            <a:chOff x="3302101" y="3562349"/>
            <a:chExt cx="2490658" cy="1419589"/>
          </a:xfrm>
        </p:grpSpPr>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302101" y="3562349"/>
              <a:ext cx="2490658" cy="1066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0629" y="4476750"/>
              <a:ext cx="2133600" cy="505188"/>
            </a:xfrm>
            <a:prstGeom prst="rect">
              <a:avLst/>
            </a:prstGeom>
          </p:spPr>
        </p:pic>
      </p:grpSp>
    </p:spTree>
    <p:extLst>
      <p:ext uri="{BB962C8B-B14F-4D97-AF65-F5344CB8AC3E}">
        <p14:creationId xmlns:p14="http://schemas.microsoft.com/office/powerpoint/2010/main" val="171685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9" name="Rectangle 8"/>
          <p:cNvSpPr/>
          <p:nvPr userDrawn="1"/>
        </p:nvSpPr>
        <p:spPr>
          <a:xfrm>
            <a:off x="0" y="2"/>
            <a:ext cx="12192000" cy="6857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853440" bIns="182880" rtlCol="0" anchor="t"/>
          <a:lstStyle/>
          <a:p>
            <a:pPr algn="ctr"/>
            <a:endParaRPr lang="en-US" sz="1867" dirty="0"/>
          </a:p>
        </p:txBody>
      </p:sp>
      <p:sp>
        <p:nvSpPr>
          <p:cNvPr id="25" name="Content Placeholder 15"/>
          <p:cNvSpPr>
            <a:spLocks noGrp="1"/>
          </p:cNvSpPr>
          <p:nvPr>
            <p:ph sz="quarter" idx="11" hasCustomPrompt="1"/>
          </p:nvPr>
        </p:nvSpPr>
        <p:spPr>
          <a:xfrm>
            <a:off x="335969" y="2841036"/>
            <a:ext cx="10566164" cy="1349848"/>
          </a:xfrm>
          <a:prstGeom prst="rect">
            <a:avLst/>
          </a:prstGeom>
        </p:spPr>
        <p:txBody>
          <a:bodyPr anchor="b"/>
          <a:lstStyle>
            <a:lvl1pPr marL="0" indent="0">
              <a:buFontTx/>
              <a:buNone/>
              <a:defRPr sz="48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Line 1</a:t>
            </a:r>
          </a:p>
        </p:txBody>
      </p:sp>
      <p:sp>
        <p:nvSpPr>
          <p:cNvPr id="26" name="Content Placeholder 15"/>
          <p:cNvSpPr>
            <a:spLocks noGrp="1"/>
          </p:cNvSpPr>
          <p:nvPr>
            <p:ph sz="quarter" idx="12" hasCustomPrompt="1"/>
          </p:nvPr>
        </p:nvSpPr>
        <p:spPr>
          <a:xfrm>
            <a:off x="335969" y="5257800"/>
            <a:ext cx="10566164" cy="282387"/>
          </a:xfrm>
          <a:prstGeom prst="rect">
            <a:avLst/>
          </a:prstGeom>
        </p:spPr>
        <p:txBody>
          <a:bodyPr/>
          <a:lstStyle>
            <a:lvl1pPr marL="0" indent="0">
              <a:buFontTx/>
              <a:buNone/>
              <a:defRPr sz="1867"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
        <p:nvSpPr>
          <p:cNvPr id="27" name="Content Placeholder 15"/>
          <p:cNvSpPr>
            <a:spLocks noGrp="1"/>
          </p:cNvSpPr>
          <p:nvPr>
            <p:ph sz="quarter" idx="13" hasCustomPrompt="1"/>
          </p:nvPr>
        </p:nvSpPr>
        <p:spPr>
          <a:xfrm>
            <a:off x="335969" y="4684263"/>
            <a:ext cx="10566164" cy="282387"/>
          </a:xfrm>
          <a:prstGeom prst="rect">
            <a:avLst/>
          </a:prstGeom>
        </p:spPr>
        <p:txBody>
          <a:bodyPr/>
          <a:lstStyle>
            <a:lvl1pPr marL="0" indent="0">
              <a:buFontTx/>
              <a:buNone/>
              <a:defRPr sz="1867" b="1"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SPEAKER’S NAME</a:t>
            </a:r>
          </a:p>
        </p:txBody>
      </p:sp>
      <p:sp>
        <p:nvSpPr>
          <p:cNvPr id="28" name="Content Placeholder 15"/>
          <p:cNvSpPr>
            <a:spLocks noGrp="1"/>
          </p:cNvSpPr>
          <p:nvPr>
            <p:ph sz="quarter" idx="14" hasCustomPrompt="1"/>
          </p:nvPr>
        </p:nvSpPr>
        <p:spPr>
          <a:xfrm>
            <a:off x="335969" y="4967453"/>
            <a:ext cx="10566164" cy="282387"/>
          </a:xfrm>
          <a:prstGeom prst="rect">
            <a:avLst/>
          </a:prstGeom>
        </p:spPr>
        <p:txBody>
          <a:bodyPr/>
          <a:lstStyle>
            <a:lvl1pPr marL="0" indent="0">
              <a:buFontTx/>
              <a:buNone/>
              <a:defRPr sz="1867"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Speaker’s Title</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6685" y="381000"/>
            <a:ext cx="1141916" cy="270379"/>
          </a:xfrm>
          <a:prstGeom prst="rect">
            <a:avLst/>
          </a:prstGeom>
        </p:spPr>
      </p:pic>
      <p:sp>
        <p:nvSpPr>
          <p:cNvPr id="10" name="Content Placeholder 15"/>
          <p:cNvSpPr>
            <a:spLocks noGrp="1"/>
          </p:cNvSpPr>
          <p:nvPr>
            <p:ph sz="quarter" idx="15" hasCustomPrompt="1"/>
          </p:nvPr>
        </p:nvSpPr>
        <p:spPr>
          <a:xfrm>
            <a:off x="335969" y="4140200"/>
            <a:ext cx="10566164" cy="413789"/>
          </a:xfrm>
          <a:prstGeom prst="rect">
            <a:avLst/>
          </a:prstGeom>
        </p:spPr>
        <p:txBody>
          <a:bodyPr/>
          <a:lstStyle>
            <a:lvl1pPr marL="0" indent="0">
              <a:buFontTx/>
              <a:buNone/>
              <a:defRPr sz="2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Line 2</a:t>
            </a:r>
          </a:p>
        </p:txBody>
      </p:sp>
      <p:pic>
        <p:nvPicPr>
          <p:cNvPr id="1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54776" y="1380724"/>
            <a:ext cx="4625225" cy="198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6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6" name="Rectangle 5"/>
          <p:cNvSpPr/>
          <p:nvPr userDrawn="1"/>
        </p:nvSpPr>
        <p:spPr>
          <a:xfrm>
            <a:off x="6322485" y="3124200"/>
            <a:ext cx="5336115" cy="3749040"/>
          </a:xfrm>
          <a:prstGeom prst="rect">
            <a:avLst/>
          </a:prstGeom>
          <a:solidFill>
            <a:srgbClr val="0C3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Content Placeholder 15"/>
          <p:cNvSpPr>
            <a:spLocks noGrp="1"/>
          </p:cNvSpPr>
          <p:nvPr>
            <p:ph sz="quarter" idx="11" hasCustomPrompt="1"/>
          </p:nvPr>
        </p:nvSpPr>
        <p:spPr>
          <a:xfrm>
            <a:off x="6513013" y="4051824"/>
            <a:ext cx="4866187" cy="824552"/>
          </a:xfrm>
          <a:prstGeom prst="rect">
            <a:avLst/>
          </a:prstGeom>
        </p:spPr>
        <p:txBody>
          <a:bodyPr anchor="b"/>
          <a:lstStyle>
            <a:lvl1pPr marL="0" indent="0">
              <a:buFontTx/>
              <a:buNone/>
              <a:defRPr sz="2667"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Line 1</a:t>
            </a:r>
          </a:p>
        </p:txBody>
      </p:sp>
      <p:pic>
        <p:nvPicPr>
          <p:cNvPr id="819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438401" y="2209801"/>
            <a:ext cx="4625225" cy="1981083"/>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5"/>
          <p:cNvSpPr>
            <a:spLocks noGrp="1"/>
          </p:cNvSpPr>
          <p:nvPr>
            <p:ph sz="quarter" idx="10" hasCustomPrompt="1"/>
          </p:nvPr>
        </p:nvSpPr>
        <p:spPr>
          <a:xfrm>
            <a:off x="6513013" y="4836121"/>
            <a:ext cx="4866187" cy="282387"/>
          </a:xfrm>
          <a:prstGeom prst="rect">
            <a:avLst/>
          </a:prstGeom>
        </p:spPr>
        <p:txBody>
          <a:bodyPr/>
          <a:lstStyle>
            <a:lvl1pPr marL="0" indent="0">
              <a:buFontTx/>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Line 2</a:t>
            </a:r>
          </a:p>
        </p:txBody>
      </p:sp>
      <p:sp>
        <p:nvSpPr>
          <p:cNvPr id="26" name="Content Placeholder 15"/>
          <p:cNvSpPr>
            <a:spLocks noGrp="1"/>
          </p:cNvSpPr>
          <p:nvPr>
            <p:ph sz="quarter" idx="12" hasCustomPrompt="1"/>
          </p:nvPr>
        </p:nvSpPr>
        <p:spPr>
          <a:xfrm>
            <a:off x="6513013" y="5686613"/>
            <a:ext cx="4866187" cy="282387"/>
          </a:xfrm>
          <a:prstGeom prst="rect">
            <a:avLst/>
          </a:prstGeom>
        </p:spPr>
        <p:txBody>
          <a:bodyPr/>
          <a:lstStyle>
            <a:lvl1pPr marL="0" indent="0">
              <a:buFontTx/>
              <a:buNone/>
              <a:defRPr sz="8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
        <p:nvSpPr>
          <p:cNvPr id="27" name="Content Placeholder 15"/>
          <p:cNvSpPr>
            <a:spLocks noGrp="1"/>
          </p:cNvSpPr>
          <p:nvPr>
            <p:ph sz="quarter" idx="13" hasCustomPrompt="1"/>
          </p:nvPr>
        </p:nvSpPr>
        <p:spPr>
          <a:xfrm>
            <a:off x="6513013" y="5301413"/>
            <a:ext cx="4866187" cy="282387"/>
          </a:xfrm>
          <a:prstGeom prst="rect">
            <a:avLst/>
          </a:prstGeom>
        </p:spPr>
        <p:txBody>
          <a:bodyPr/>
          <a:lstStyle>
            <a:lvl1pPr marL="0" indent="0">
              <a:buFontTx/>
              <a:buNone/>
              <a:defRPr sz="1000" b="1"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SPEAKER’S NAME</a:t>
            </a:r>
          </a:p>
        </p:txBody>
      </p:sp>
      <p:sp>
        <p:nvSpPr>
          <p:cNvPr id="28" name="Content Placeholder 15"/>
          <p:cNvSpPr>
            <a:spLocks noGrp="1"/>
          </p:cNvSpPr>
          <p:nvPr>
            <p:ph sz="quarter" idx="14" hasCustomPrompt="1"/>
          </p:nvPr>
        </p:nvSpPr>
        <p:spPr>
          <a:xfrm>
            <a:off x="6513013" y="5480304"/>
            <a:ext cx="4866187" cy="282387"/>
          </a:xfrm>
          <a:prstGeom prst="rect">
            <a:avLst/>
          </a:prstGeom>
        </p:spPr>
        <p:txBody>
          <a:bodyPr/>
          <a:lstStyle>
            <a:lvl1pPr marL="0" indent="0">
              <a:buFontTx/>
              <a:buNone/>
              <a:defRPr sz="1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Speaker’s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53" y="383155"/>
            <a:ext cx="1142948" cy="268224"/>
          </a:xfrm>
          <a:prstGeom prst="rect">
            <a:avLst/>
          </a:prstGeom>
        </p:spPr>
      </p:pic>
    </p:spTree>
    <p:extLst>
      <p:ext uri="{BB962C8B-B14F-4D97-AF65-F5344CB8AC3E}">
        <p14:creationId xmlns:p14="http://schemas.microsoft.com/office/powerpoint/2010/main" val="18237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500"/>
                                  </p:stCondLst>
                                  <p:childTnLst>
                                    <p:set>
                                      <p:cBhvr>
                                        <p:cTn id="6" dur="1" fill="hold">
                                          <p:stCondLst>
                                            <p:cond delay="0"/>
                                          </p:stCondLst>
                                        </p:cTn>
                                        <p:tgtEl>
                                          <p:spTgt spid="8195"/>
                                        </p:tgtEl>
                                        <p:attrNameLst>
                                          <p:attrName>style.visibility</p:attrName>
                                        </p:attrNameLst>
                                      </p:cBhvr>
                                      <p:to>
                                        <p:strVal val="visible"/>
                                      </p:to>
                                    </p:set>
                                    <p:animEffect transition="in" filter="wipe(right)">
                                      <p:cBhvr>
                                        <p:cTn id="7"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9" name="Rectangle 8"/>
          <p:cNvSpPr/>
          <p:nvPr userDrawn="1"/>
        </p:nvSpPr>
        <p:spPr>
          <a:xfrm>
            <a:off x="0" y="2"/>
            <a:ext cx="12192000" cy="6857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853440" bIns="182880" rtlCol="0" anchor="t"/>
          <a:lstStyle/>
          <a:p>
            <a:pPr algn="ctr"/>
            <a:endParaRPr lang="en-US" sz="1867" dirty="0"/>
          </a:p>
        </p:txBody>
      </p:sp>
      <p:sp>
        <p:nvSpPr>
          <p:cNvPr id="25" name="Content Placeholder 15"/>
          <p:cNvSpPr>
            <a:spLocks noGrp="1"/>
          </p:cNvSpPr>
          <p:nvPr>
            <p:ph sz="quarter" idx="11" hasCustomPrompt="1"/>
          </p:nvPr>
        </p:nvSpPr>
        <p:spPr>
          <a:xfrm>
            <a:off x="812919" y="3614415"/>
            <a:ext cx="10566164" cy="780800"/>
          </a:xfrm>
          <a:prstGeom prst="rect">
            <a:avLst/>
          </a:prstGeom>
        </p:spPr>
        <p:txBody>
          <a:bodyPr anchor="b"/>
          <a:lstStyle>
            <a:lvl1pPr marL="0" indent="0" algn="ctr">
              <a:buFontTx/>
              <a:buNone/>
              <a:defRPr sz="4800" b="1"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Line 1</a:t>
            </a:r>
          </a:p>
        </p:txBody>
      </p:sp>
      <p:sp>
        <p:nvSpPr>
          <p:cNvPr id="26" name="Content Placeholder 15"/>
          <p:cNvSpPr>
            <a:spLocks noGrp="1"/>
          </p:cNvSpPr>
          <p:nvPr>
            <p:ph sz="quarter" idx="12" hasCustomPrompt="1"/>
          </p:nvPr>
        </p:nvSpPr>
        <p:spPr>
          <a:xfrm>
            <a:off x="812918" y="5462131"/>
            <a:ext cx="10566164" cy="282387"/>
          </a:xfrm>
          <a:prstGeom prst="rect">
            <a:avLst/>
          </a:prstGeom>
        </p:spPr>
        <p:txBody>
          <a:bodyPr/>
          <a:lstStyle>
            <a:lvl1pPr marL="0" indent="0" algn="ctr">
              <a:buFontTx/>
              <a:buNone/>
              <a:defRPr sz="1867"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
        <p:nvSpPr>
          <p:cNvPr id="27" name="Content Placeholder 15"/>
          <p:cNvSpPr>
            <a:spLocks noGrp="1"/>
          </p:cNvSpPr>
          <p:nvPr>
            <p:ph sz="quarter" idx="13" hasCustomPrompt="1"/>
          </p:nvPr>
        </p:nvSpPr>
        <p:spPr>
          <a:xfrm>
            <a:off x="812918" y="4888593"/>
            <a:ext cx="10566164" cy="282387"/>
          </a:xfrm>
          <a:prstGeom prst="rect">
            <a:avLst/>
          </a:prstGeom>
        </p:spPr>
        <p:txBody>
          <a:bodyPr/>
          <a:lstStyle>
            <a:lvl1pPr marL="0" indent="0" algn="ctr">
              <a:buFontTx/>
              <a:buNone/>
              <a:defRPr sz="1867"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SPEAKER’S NAME</a:t>
            </a:r>
          </a:p>
        </p:txBody>
      </p:sp>
      <p:sp>
        <p:nvSpPr>
          <p:cNvPr id="28" name="Content Placeholder 15"/>
          <p:cNvSpPr>
            <a:spLocks noGrp="1"/>
          </p:cNvSpPr>
          <p:nvPr>
            <p:ph sz="quarter" idx="14" hasCustomPrompt="1"/>
          </p:nvPr>
        </p:nvSpPr>
        <p:spPr>
          <a:xfrm>
            <a:off x="812918" y="5171784"/>
            <a:ext cx="10566164" cy="282387"/>
          </a:xfrm>
          <a:prstGeom prst="rect">
            <a:avLst/>
          </a:prstGeom>
        </p:spPr>
        <p:txBody>
          <a:bodyPr/>
          <a:lstStyle>
            <a:lvl1pPr marL="0" indent="0" algn="ctr">
              <a:buFontTx/>
              <a:buNone/>
              <a:defRPr sz="1867"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Speaker’s Title</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5203" y="2568595"/>
            <a:ext cx="2641597" cy="625467"/>
          </a:xfrm>
          <a:prstGeom prst="rect">
            <a:avLst/>
          </a:prstGeom>
        </p:spPr>
      </p:pic>
      <p:sp>
        <p:nvSpPr>
          <p:cNvPr id="10" name="Content Placeholder 15"/>
          <p:cNvSpPr>
            <a:spLocks noGrp="1"/>
          </p:cNvSpPr>
          <p:nvPr>
            <p:ph sz="quarter" idx="15" hasCustomPrompt="1"/>
          </p:nvPr>
        </p:nvSpPr>
        <p:spPr>
          <a:xfrm>
            <a:off x="812919" y="4344531"/>
            <a:ext cx="10566164" cy="413789"/>
          </a:xfrm>
          <a:prstGeom prst="rect">
            <a:avLst/>
          </a:prstGeom>
        </p:spPr>
        <p:txBody>
          <a:bodyPr/>
          <a:lstStyle>
            <a:lvl1pPr marL="0" indent="0" algn="ctr">
              <a:buFontTx/>
              <a:buNone/>
              <a:defRPr sz="24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Line 2</a:t>
            </a:r>
          </a:p>
        </p:txBody>
      </p:sp>
      <p:sp>
        <p:nvSpPr>
          <p:cNvPr id="12" name="Rectangle 11"/>
          <p:cNvSpPr/>
          <p:nvPr userDrawn="1"/>
        </p:nvSpPr>
        <p:spPr>
          <a:xfrm>
            <a:off x="5446644" y="2108200"/>
            <a:ext cx="1016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userDrawn="1"/>
        </p:nvSpPr>
        <p:spPr>
          <a:xfrm>
            <a:off x="5588000" y="1580837"/>
            <a:ext cx="1016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userDrawn="1"/>
        </p:nvSpPr>
        <p:spPr>
          <a:xfrm>
            <a:off x="5791200" y="1973387"/>
            <a:ext cx="1016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userDrawn="1"/>
        </p:nvSpPr>
        <p:spPr>
          <a:xfrm>
            <a:off x="5588000" y="1777316"/>
            <a:ext cx="101600" cy="10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userDrawn="1"/>
        </p:nvSpPr>
        <p:spPr>
          <a:xfrm>
            <a:off x="5791200" y="1408611"/>
            <a:ext cx="1016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userDrawn="1"/>
        </p:nvSpPr>
        <p:spPr>
          <a:xfrm>
            <a:off x="5994400" y="1115052"/>
            <a:ext cx="101600" cy="10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userDrawn="1"/>
        </p:nvSpPr>
        <p:spPr>
          <a:xfrm>
            <a:off x="6400800" y="2108200"/>
            <a:ext cx="1016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userDrawn="1"/>
        </p:nvSpPr>
        <p:spPr>
          <a:xfrm>
            <a:off x="6565667" y="1510211"/>
            <a:ext cx="101600" cy="10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p:cNvSpPr/>
          <p:nvPr userDrawn="1"/>
        </p:nvSpPr>
        <p:spPr>
          <a:xfrm>
            <a:off x="6020904" y="2468989"/>
            <a:ext cx="101600" cy="10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p:cNvSpPr/>
          <p:nvPr userDrawn="1"/>
        </p:nvSpPr>
        <p:spPr>
          <a:xfrm>
            <a:off x="6197600" y="1725021"/>
            <a:ext cx="101600" cy="10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02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
                                        <p:tgtEl>
                                          <p:spTgt spid="21"/>
                                        </p:tgtEl>
                                      </p:cBhvr>
                                    </p:animEffect>
                                  </p:childTnLst>
                                </p:cTn>
                              </p:par>
                            </p:childTnLst>
                          </p:cTn>
                        </p:par>
                        <p:par>
                          <p:cTn id="12" fill="hold">
                            <p:stCondLst>
                              <p:cond delay="11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
                                        <p:tgtEl>
                                          <p:spTgt spid="19"/>
                                        </p:tgtEl>
                                      </p:cBhvr>
                                    </p:animEffect>
                                  </p:childTnLst>
                                </p:cTn>
                              </p:par>
                            </p:childTnLst>
                          </p:cTn>
                        </p:par>
                        <p:par>
                          <p:cTn id="16" fill="hold">
                            <p:stCondLst>
                              <p:cond delay="12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
                                        <p:tgtEl>
                                          <p:spTgt spid="12"/>
                                        </p:tgtEl>
                                      </p:cBhvr>
                                    </p:animEffect>
                                  </p:childTnLst>
                                </p:cTn>
                              </p:par>
                            </p:childTnLst>
                          </p:cTn>
                        </p:par>
                        <p:par>
                          <p:cTn id="20" fill="hold">
                            <p:stCondLst>
                              <p:cond delay="13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
                                        <p:tgtEl>
                                          <p:spTgt spid="14"/>
                                        </p:tgtEl>
                                      </p:cBhvr>
                                    </p:animEffect>
                                  </p:childTnLst>
                                </p:cTn>
                              </p:par>
                            </p:childTnLst>
                          </p:cTn>
                        </p:par>
                        <p:par>
                          <p:cTn id="24" fill="hold">
                            <p:stCondLst>
                              <p:cond delay="14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
                                        <p:tgtEl>
                                          <p:spTgt spid="2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
                                        <p:tgtEl>
                                          <p:spTgt spid="15"/>
                                        </p:tgtEl>
                                      </p:cBhvr>
                                    </p:animEffect>
                                  </p:childTnLst>
                                </p:cTn>
                              </p:par>
                            </p:childTnLst>
                          </p:cTn>
                        </p:par>
                        <p:par>
                          <p:cTn id="32" fill="hold">
                            <p:stCondLst>
                              <p:cond delay="16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
                                        <p:tgtEl>
                                          <p:spTgt spid="13"/>
                                        </p:tgtEl>
                                      </p:cBhvr>
                                    </p:animEffect>
                                  </p:childTnLst>
                                </p:cTn>
                              </p:par>
                            </p:childTnLst>
                          </p:cTn>
                        </p:par>
                        <p:par>
                          <p:cTn id="36" fill="hold">
                            <p:stCondLst>
                              <p:cond delay="17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
                                        <p:tgtEl>
                                          <p:spTgt spid="2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
                                        <p:tgtEl>
                                          <p:spTgt spid="16"/>
                                        </p:tgtEl>
                                      </p:cBhvr>
                                    </p:animEffect>
                                  </p:childTnLst>
                                </p:cTn>
                              </p:par>
                            </p:childTnLst>
                          </p:cTn>
                        </p:par>
                        <p:par>
                          <p:cTn id="44" fill="hold">
                            <p:stCondLst>
                              <p:cond delay="19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
                                        <p:tgtEl>
                                          <p:spTgt spid="17"/>
                                        </p:tgtEl>
                                      </p:cBhvr>
                                    </p:animEffect>
                                  </p:childTnLst>
                                </p:cTn>
                              </p:par>
                            </p:childTnLst>
                          </p:cTn>
                        </p:par>
                        <p:par>
                          <p:cTn id="48" fill="hold">
                            <p:stCondLst>
                              <p:cond delay="2000"/>
                            </p:stCondLst>
                            <p:childTnLst>
                              <p:par>
                                <p:cTn id="49" presetID="10" presetClass="entr" presetSubtype="0" fill="hold" grpId="0" nodeType="afterEffect">
                                  <p:stCondLst>
                                    <p:cond delay="500"/>
                                  </p:stCondLst>
                                  <p:childTnLst>
                                    <p:set>
                                      <p:cBhvr>
                                        <p:cTn id="50" dur="1" fill="hold">
                                          <p:stCondLst>
                                            <p:cond delay="0"/>
                                          </p:stCondLst>
                                        </p:cTn>
                                        <p:tgtEl>
                                          <p:spTgt spid="25">
                                            <p:txEl>
                                              <p:pRg st="0" end="0"/>
                                            </p:txEl>
                                          </p:spTgt>
                                        </p:tgtEl>
                                        <p:attrNameLst>
                                          <p:attrName>style.visibility</p:attrName>
                                        </p:attrNameLst>
                                      </p:cBhvr>
                                      <p:to>
                                        <p:strVal val="visible"/>
                                      </p:to>
                                    </p:set>
                                    <p:animEffect transition="in" filter="fade">
                                      <p:cBhvr>
                                        <p:cTn id="51" dur="1000"/>
                                        <p:tgtEl>
                                          <p:spTgt spid="25">
                                            <p:txEl>
                                              <p:pRg st="0" end="0"/>
                                            </p:txEl>
                                          </p:spTgt>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fade">
                                      <p:cBhvr>
                                        <p:cTn id="54" dur="1000"/>
                                        <p:tgtEl>
                                          <p:spTgt spid="10">
                                            <p:txEl>
                                              <p:pRg st="0" end="0"/>
                                            </p:txEl>
                                          </p:spTgt>
                                        </p:tgtEl>
                                      </p:cBhvr>
                                    </p:animEffect>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xEl>
                                              <p:pRg st="0" end="0"/>
                                            </p:txEl>
                                          </p:spTgt>
                                        </p:tgtEl>
                                        <p:attrNameLst>
                                          <p:attrName>style.visibility</p:attrName>
                                        </p:attrNameLst>
                                      </p:cBhvr>
                                      <p:to>
                                        <p:strVal val="visible"/>
                                      </p:to>
                                    </p:set>
                                    <p:animEffect transition="in" filter="fade">
                                      <p:cBhvr>
                                        <p:cTn id="61" dur="1000"/>
                                        <p:tgtEl>
                                          <p:spTgt spid="28">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fade">
                                      <p:cBhvr>
                                        <p:cTn id="64" dur="1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childTnLst>
                </p:cTn>
              </p:par>
            </p:tnLst>
          </p:tmpl>
        </p:tmplLst>
      </p:bldP>
      <p:bldP spid="10" grpId="0" build="p">
        <p:tmplLst>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35970" y="1268104"/>
            <a:ext cx="11348031" cy="533400"/>
          </a:xfrm>
          <a:prstGeom prst="rect">
            <a:avLst/>
          </a:prstGeom>
        </p:spPr>
        <p:txBody>
          <a:bodyPr/>
          <a:lstStyle>
            <a:lvl1pPr marL="0" indent="0">
              <a:buNone/>
              <a:defRPr sz="2000" b="0">
                <a:solidFill>
                  <a:srgbClr val="00839B"/>
                </a:solidFill>
              </a:defRPr>
            </a:lvl1pPr>
          </a:lstStyle>
          <a:p>
            <a:pPr lvl="0"/>
            <a:r>
              <a:rPr lang="en-US"/>
              <a:t>Edit Master text styles</a:t>
            </a:r>
          </a:p>
        </p:txBody>
      </p:sp>
      <p:sp>
        <p:nvSpPr>
          <p:cNvPr id="8" name="Slide Number Placeholder 3"/>
          <p:cNvSpPr>
            <a:spLocks noGrp="1"/>
          </p:cNvSpPr>
          <p:nvPr>
            <p:ph type="sldNum" sz="quarter" idx="12"/>
          </p:nvPr>
        </p:nvSpPr>
        <p:spPr>
          <a:xfrm>
            <a:off x="11430000" y="6456359"/>
            <a:ext cx="228600" cy="228600"/>
          </a:xfrm>
          <a:solidFill>
            <a:srgbClr val="00A6B6"/>
          </a:solidFill>
        </p:spPr>
        <p:txBody>
          <a:bodyPr/>
          <a:lstStyle/>
          <a:p>
            <a:fld id="{BA0C2F8D-24D6-4923-9325-F864EC6C7CD8}" type="slidenum">
              <a:rPr lang="en-US" smtClean="0">
                <a:solidFill>
                  <a:prstClr val="white"/>
                </a:solidFill>
              </a:rPr>
              <a:pPr/>
              <a:t>‹#›</a:t>
            </a:fld>
            <a:endParaRPr lang="en-US">
              <a:solidFill>
                <a:prstClr val="white"/>
              </a:solidFill>
            </a:endParaRPr>
          </a:p>
        </p:txBody>
      </p:sp>
      <p:sp>
        <p:nvSpPr>
          <p:cNvPr id="9" name="Title Placeholder 1"/>
          <p:cNvSpPr>
            <a:spLocks noGrp="1"/>
          </p:cNvSpPr>
          <p:nvPr>
            <p:ph type="title"/>
          </p:nvPr>
        </p:nvSpPr>
        <p:spPr>
          <a:xfrm>
            <a:off x="335970" y="117249"/>
            <a:ext cx="9647313" cy="645160"/>
          </a:xfrm>
          <a:prstGeom prst="rect">
            <a:avLst/>
          </a:prstGeom>
        </p:spPr>
        <p:txBody>
          <a:bodyPr anchor="b">
            <a:noAutofit/>
          </a:bodyPr>
          <a:lstStyle/>
          <a:p>
            <a:pPr marL="0" lvl="0"/>
            <a:r>
              <a:rPr lang="en-US"/>
              <a:t>Click to edit Master title style</a:t>
            </a:r>
            <a:endParaRPr lang="en-US" dirty="0"/>
          </a:p>
        </p:txBody>
      </p:sp>
      <p:sp>
        <p:nvSpPr>
          <p:cNvPr id="5" name="Text Placeholder 4">
            <a:extLst>
              <a:ext uri="{FF2B5EF4-FFF2-40B4-BE49-F238E27FC236}">
                <a16:creationId xmlns:a16="http://schemas.microsoft.com/office/drawing/2014/main" id="{A2E8DC3E-B6AA-4F25-A9A5-BD88A0B762D3}"/>
              </a:ext>
            </a:extLst>
          </p:cNvPr>
          <p:cNvSpPr>
            <a:spLocks noGrp="1"/>
          </p:cNvSpPr>
          <p:nvPr>
            <p:ph type="body" sz="quarter" idx="14"/>
          </p:nvPr>
        </p:nvSpPr>
        <p:spPr>
          <a:xfrm>
            <a:off x="336550" y="2032000"/>
            <a:ext cx="11347450" cy="4106863"/>
          </a:xfrm>
          <a:prstGeom prst="rect">
            <a:avLst/>
          </a:prstGeom>
        </p:spPr>
        <p:txBody>
          <a:bodyPr/>
          <a:lstStyle>
            <a:lvl1pPr>
              <a:buClr>
                <a:srgbClr val="00A6B6"/>
              </a:buClr>
              <a:defRPr sz="1800"/>
            </a:lvl1pPr>
            <a:lvl2pPr>
              <a:buClr>
                <a:srgbClr val="00A6B6"/>
              </a:buClr>
              <a:defRPr sz="1600"/>
            </a:lvl2pPr>
            <a:lvl3pPr marL="717550" indent="177800">
              <a:buClr>
                <a:srgbClr val="00A6B6"/>
              </a:buClr>
              <a:defRPr/>
            </a:lvl3pPr>
            <a:lvl4pPr marL="895350" indent="184150">
              <a:buClr>
                <a:srgbClr val="00A6B6"/>
              </a:buClr>
              <a:defRPr/>
            </a:lvl4pPr>
            <a:lvl5pPr marL="1257300" indent="-177800">
              <a:buClr>
                <a:srgbClr val="00A6B6"/>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5221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11430000" y="6456359"/>
            <a:ext cx="228600" cy="228600"/>
          </a:xfrm>
        </p:spPr>
        <p:txBody>
          <a:bodyPr/>
          <a:lstStyle/>
          <a:p>
            <a:fld id="{BA0C2F8D-24D6-4923-9325-F864EC6C7CD8}" type="slidenum">
              <a:rPr lang="en-US" smtClean="0">
                <a:solidFill>
                  <a:prstClr val="white"/>
                </a:solidFill>
              </a:rPr>
              <a:pPr/>
              <a:t>‹#›</a:t>
            </a:fld>
            <a:endParaRPr lang="en-US">
              <a:solidFill>
                <a:prstClr val="white"/>
              </a:solidFill>
            </a:endParaRPr>
          </a:p>
        </p:txBody>
      </p:sp>
      <p:sp>
        <p:nvSpPr>
          <p:cNvPr id="6" name="Title Placeholder 1"/>
          <p:cNvSpPr>
            <a:spLocks noGrp="1"/>
          </p:cNvSpPr>
          <p:nvPr>
            <p:ph type="title"/>
          </p:nvPr>
        </p:nvSpPr>
        <p:spPr>
          <a:xfrm>
            <a:off x="335970" y="117249"/>
            <a:ext cx="9647313" cy="645160"/>
          </a:xfrm>
          <a:prstGeom prst="rect">
            <a:avLst/>
          </a:prstGeom>
        </p:spPr>
        <p:txBody>
          <a:bodyPr anchor="b">
            <a:noAutofit/>
          </a:bodyPr>
          <a:lstStyle/>
          <a:p>
            <a:pPr marL="0" lvl="0"/>
            <a:r>
              <a:rPr lang="en-US"/>
              <a:t>Click to edit Master title style</a:t>
            </a:r>
            <a:endParaRPr lang="en-US" dirty="0"/>
          </a:p>
        </p:txBody>
      </p:sp>
      <p:sp>
        <p:nvSpPr>
          <p:cNvPr id="7" name="Text Placeholder 4">
            <a:extLst>
              <a:ext uri="{FF2B5EF4-FFF2-40B4-BE49-F238E27FC236}">
                <a16:creationId xmlns:a16="http://schemas.microsoft.com/office/drawing/2014/main" id="{3CD928BE-8804-49E7-89C2-6F6A558C4D70}"/>
              </a:ext>
            </a:extLst>
          </p:cNvPr>
          <p:cNvSpPr>
            <a:spLocks noGrp="1"/>
          </p:cNvSpPr>
          <p:nvPr>
            <p:ph type="body" sz="quarter" idx="14"/>
          </p:nvPr>
        </p:nvSpPr>
        <p:spPr>
          <a:xfrm>
            <a:off x="336550" y="1333500"/>
            <a:ext cx="11347450" cy="4813300"/>
          </a:xfrm>
          <a:prstGeom prst="rect">
            <a:avLst/>
          </a:prstGeom>
        </p:spPr>
        <p:txBody>
          <a:bodyPr/>
          <a:lstStyle>
            <a:lvl1pPr>
              <a:buClr>
                <a:srgbClr val="00A6B6"/>
              </a:buClr>
              <a:defRPr sz="1800"/>
            </a:lvl1pPr>
            <a:lvl2pPr>
              <a:buClr>
                <a:srgbClr val="00A6B6"/>
              </a:buClr>
              <a:defRPr sz="1600"/>
            </a:lvl2pPr>
            <a:lvl3pPr marL="717550" indent="177800">
              <a:buClr>
                <a:srgbClr val="00A6B6"/>
              </a:buClr>
              <a:defRPr/>
            </a:lvl3pPr>
            <a:lvl4pPr marL="895350" indent="184150">
              <a:buClr>
                <a:srgbClr val="00A6B6"/>
              </a:buClr>
              <a:defRPr/>
            </a:lvl4pPr>
            <a:lvl5pPr marL="1257300" indent="-177800">
              <a:buClr>
                <a:srgbClr val="00A6B6"/>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56946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35969" y="1295400"/>
            <a:ext cx="5486400" cy="4800600"/>
          </a:xfrm>
          <a:prstGeom prst="rect">
            <a:avLst/>
          </a:prstGeom>
        </p:spPr>
        <p:txBody>
          <a:bodyPr vert="horz" lIns="91440" tIns="45720" rIns="91440" bIns="45720" rtlCol="0">
            <a:noAutofit/>
          </a:bodyPr>
          <a:lstStyle>
            <a:lvl1pPr>
              <a:defRPr lang="en-US" dirty="0"/>
            </a:lvl1pPr>
            <a:lvl2pPr>
              <a:buClr>
                <a:srgbClr val="00A6B6"/>
              </a:buClr>
              <a:defRPr lang="en-US" dirty="0"/>
            </a:lvl2pPr>
            <a:lvl3pPr>
              <a:buClr>
                <a:srgbClr val="00A6B6"/>
              </a:buClr>
              <a:defRPr lang="en-US" dirty="0"/>
            </a:lvl3pPr>
            <a:lvl4pPr>
              <a:buClr>
                <a:srgbClr val="00A6B6"/>
              </a:buClr>
              <a:defRPr lang="en-US" dirty="0"/>
            </a:lvl4pPr>
            <a:lvl5pPr>
              <a:buClr>
                <a:srgbClr val="00A6B6"/>
              </a:buCl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Text Placeholder 8"/>
          <p:cNvSpPr>
            <a:spLocks noGrp="1"/>
          </p:cNvSpPr>
          <p:nvPr>
            <p:ph type="body" sz="quarter" idx="14"/>
          </p:nvPr>
        </p:nvSpPr>
        <p:spPr>
          <a:xfrm>
            <a:off x="6197600" y="1298919"/>
            <a:ext cx="5486400" cy="4797083"/>
          </a:xfrm>
          <a:prstGeom prst="rect">
            <a:avLst/>
          </a:prstGeom>
        </p:spPr>
        <p:txBody>
          <a:bodyPr vert="horz" lIns="91440" tIns="45720" rIns="91440" bIns="45720" rtlCol="0">
            <a:noAutofit/>
          </a:bodyPr>
          <a:lstStyle>
            <a:lvl1pPr>
              <a:defRPr lang="en-US" dirty="0"/>
            </a:lvl1pPr>
            <a:lvl2pPr>
              <a:buClr>
                <a:srgbClr val="00A6B6"/>
              </a:buClr>
              <a:defRPr lang="en-US" dirty="0"/>
            </a:lvl2pPr>
            <a:lvl3pPr>
              <a:buClr>
                <a:srgbClr val="00A6B6"/>
              </a:buClr>
              <a:defRPr lang="en-US" dirty="0"/>
            </a:lvl3pPr>
            <a:lvl4pPr>
              <a:buClr>
                <a:srgbClr val="00A6B6"/>
              </a:buClr>
              <a:defRPr lang="en-US" dirty="0"/>
            </a:lvl4pPr>
            <a:lvl5pPr>
              <a:buClr>
                <a:srgbClr val="00A6B6"/>
              </a:buCl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Slide Number Placeholder 3"/>
          <p:cNvSpPr>
            <a:spLocks noGrp="1"/>
          </p:cNvSpPr>
          <p:nvPr>
            <p:ph type="sldNum" sz="quarter" idx="12"/>
          </p:nvPr>
        </p:nvSpPr>
        <p:spPr>
          <a:xfrm>
            <a:off x="11430000" y="6456359"/>
            <a:ext cx="228600" cy="228600"/>
          </a:xfrm>
          <a:solidFill>
            <a:srgbClr val="00A6B6"/>
          </a:solidFill>
        </p:spPr>
        <p:txBody>
          <a:bodyPr/>
          <a:lstStyle/>
          <a:p>
            <a:fld id="{BA0C2F8D-24D6-4923-9325-F864EC6C7CD8}" type="slidenum">
              <a:rPr lang="en-US" smtClean="0">
                <a:solidFill>
                  <a:prstClr val="white"/>
                </a:solidFill>
              </a:rPr>
              <a:pPr/>
              <a:t>‹#›</a:t>
            </a:fld>
            <a:endParaRPr lang="en-US">
              <a:solidFill>
                <a:prstClr val="white"/>
              </a:solidFill>
            </a:endParaRPr>
          </a:p>
        </p:txBody>
      </p:sp>
      <p:sp>
        <p:nvSpPr>
          <p:cNvPr id="7" name="Title Placeholder 1"/>
          <p:cNvSpPr>
            <a:spLocks noGrp="1"/>
          </p:cNvSpPr>
          <p:nvPr>
            <p:ph type="title"/>
          </p:nvPr>
        </p:nvSpPr>
        <p:spPr>
          <a:xfrm>
            <a:off x="335970" y="117249"/>
            <a:ext cx="9647313" cy="645160"/>
          </a:xfrm>
          <a:prstGeom prst="rect">
            <a:avLst/>
          </a:prstGeom>
        </p:spPr>
        <p:txBody>
          <a:bodyPr anchor="b">
            <a:noAutofit/>
          </a:bodyPr>
          <a:lstStyle/>
          <a:p>
            <a:pPr marL="0" lvl="0"/>
            <a:r>
              <a:rPr lang="en-US"/>
              <a:t>Click to edit Master title style</a:t>
            </a:r>
            <a:endParaRPr lang="en-US" dirty="0"/>
          </a:p>
        </p:txBody>
      </p:sp>
    </p:spTree>
    <p:extLst>
      <p:ext uri="{BB962C8B-B14F-4D97-AF65-F5344CB8AC3E}">
        <p14:creationId xmlns:p14="http://schemas.microsoft.com/office/powerpoint/2010/main" val="8319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8"/>
          <p:cNvSpPr>
            <a:spLocks noGrp="1"/>
          </p:cNvSpPr>
          <p:nvPr>
            <p:ph sz="quarter" idx="14" hasCustomPrompt="1"/>
          </p:nvPr>
        </p:nvSpPr>
        <p:spPr>
          <a:xfrm>
            <a:off x="335970" y="1295400"/>
            <a:ext cx="11348031" cy="4800600"/>
          </a:xfrm>
          <a:prstGeom prst="rect">
            <a:avLst/>
          </a:prstGeom>
        </p:spPr>
        <p:txBody>
          <a:bodyPr/>
          <a:lstStyle>
            <a:lvl1pPr marL="0" indent="0">
              <a:buNone/>
              <a:defRPr sz="2000" baseline="0"/>
            </a:lvl1pPr>
          </a:lstStyle>
          <a:p>
            <a:pPr lvl="0"/>
            <a:r>
              <a:rPr lang="en-US" dirty="0"/>
              <a:t>Table, Chart, Smart Art, Photo, Clip Art or Video</a:t>
            </a:r>
          </a:p>
        </p:txBody>
      </p:sp>
      <p:sp>
        <p:nvSpPr>
          <p:cNvPr id="5" name="Slide Number Placeholder 3"/>
          <p:cNvSpPr>
            <a:spLocks noGrp="1"/>
          </p:cNvSpPr>
          <p:nvPr>
            <p:ph type="sldNum" sz="quarter" idx="12"/>
          </p:nvPr>
        </p:nvSpPr>
        <p:spPr>
          <a:xfrm>
            <a:off x="11430000" y="6456359"/>
            <a:ext cx="228600" cy="228600"/>
          </a:xfrm>
          <a:solidFill>
            <a:srgbClr val="00A6B6"/>
          </a:solidFill>
        </p:spPr>
        <p:txBody>
          <a:bodyPr/>
          <a:lstStyle/>
          <a:p>
            <a:fld id="{BA0C2F8D-24D6-4923-9325-F864EC6C7CD8}" type="slidenum">
              <a:rPr lang="en-US" smtClean="0">
                <a:solidFill>
                  <a:prstClr val="white"/>
                </a:solidFill>
              </a:rPr>
              <a:pPr/>
              <a:t>‹#›</a:t>
            </a:fld>
            <a:endParaRPr lang="en-US" dirty="0">
              <a:solidFill>
                <a:prstClr val="white"/>
              </a:solidFill>
            </a:endParaRPr>
          </a:p>
        </p:txBody>
      </p:sp>
      <p:sp>
        <p:nvSpPr>
          <p:cNvPr id="14" name="Title Placeholder 1"/>
          <p:cNvSpPr>
            <a:spLocks noGrp="1"/>
          </p:cNvSpPr>
          <p:nvPr>
            <p:ph type="title"/>
          </p:nvPr>
        </p:nvSpPr>
        <p:spPr>
          <a:xfrm>
            <a:off x="335970" y="117249"/>
            <a:ext cx="9647313" cy="645160"/>
          </a:xfrm>
          <a:prstGeom prst="rect">
            <a:avLst/>
          </a:prstGeom>
        </p:spPr>
        <p:txBody>
          <a:bodyPr anchor="b">
            <a:noAutofit/>
          </a:bodyPr>
          <a:lstStyle/>
          <a:p>
            <a:pPr marL="0" lvl="0"/>
            <a:r>
              <a:rPr lang="en-US"/>
              <a:t>Click to edit Master title style</a:t>
            </a:r>
            <a:endParaRPr lang="en-US" dirty="0"/>
          </a:p>
        </p:txBody>
      </p:sp>
    </p:spTree>
    <p:extLst>
      <p:ext uri="{BB962C8B-B14F-4D97-AF65-F5344CB8AC3E}">
        <p14:creationId xmlns:p14="http://schemas.microsoft.com/office/powerpoint/2010/main" val="280658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and Side Text">
    <p:spTree>
      <p:nvGrpSpPr>
        <p:cNvPr id="1" name=""/>
        <p:cNvGrpSpPr/>
        <p:nvPr/>
      </p:nvGrpSpPr>
      <p:grpSpPr>
        <a:xfrm>
          <a:off x="0" y="0"/>
          <a:ext cx="0" cy="0"/>
          <a:chOff x="0" y="0"/>
          <a:chExt cx="0" cy="0"/>
        </a:xfrm>
      </p:grpSpPr>
      <p:sp>
        <p:nvSpPr>
          <p:cNvPr id="12" name="Text Placeholder 3"/>
          <p:cNvSpPr>
            <a:spLocks noGrp="1"/>
          </p:cNvSpPr>
          <p:nvPr>
            <p:ph type="body" sz="quarter" idx="14"/>
          </p:nvPr>
        </p:nvSpPr>
        <p:spPr>
          <a:xfrm>
            <a:off x="335970" y="1295400"/>
            <a:ext cx="11348031" cy="533400"/>
          </a:xfrm>
          <a:prstGeom prst="rect">
            <a:avLst/>
          </a:prstGeom>
        </p:spPr>
        <p:txBody>
          <a:bodyPr/>
          <a:lstStyle>
            <a:lvl1pPr marL="0" indent="0">
              <a:buNone/>
              <a:defRPr sz="2000" b="0">
                <a:solidFill>
                  <a:srgbClr val="00839B"/>
                </a:solidFill>
              </a:defRPr>
            </a:lvl1pPr>
          </a:lstStyle>
          <a:p>
            <a:pPr lvl="0"/>
            <a:r>
              <a:rPr lang="en-US"/>
              <a:t>Edit Master text styles</a:t>
            </a:r>
          </a:p>
        </p:txBody>
      </p:sp>
      <p:sp>
        <p:nvSpPr>
          <p:cNvPr id="6" name="Text Placeholder 5"/>
          <p:cNvSpPr>
            <a:spLocks noGrp="1"/>
          </p:cNvSpPr>
          <p:nvPr>
            <p:ph type="body" sz="quarter" idx="15"/>
          </p:nvPr>
        </p:nvSpPr>
        <p:spPr>
          <a:xfrm>
            <a:off x="335970" y="1943100"/>
            <a:ext cx="4845631" cy="4114800"/>
          </a:xfrm>
          <a:prstGeom prst="rect">
            <a:avLst/>
          </a:prstGeom>
        </p:spPr>
        <p:txBody>
          <a:bodyPr vert="horz" lIns="91440" tIns="45720" rIns="91440" bIns="4572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Slide Number Placeholder 3"/>
          <p:cNvSpPr>
            <a:spLocks noGrp="1"/>
          </p:cNvSpPr>
          <p:nvPr>
            <p:ph type="sldNum" sz="quarter" idx="12"/>
          </p:nvPr>
        </p:nvSpPr>
        <p:spPr>
          <a:xfrm>
            <a:off x="11430000" y="6456359"/>
            <a:ext cx="228600" cy="228600"/>
          </a:xfrm>
          <a:solidFill>
            <a:srgbClr val="00A6B6"/>
          </a:solidFill>
        </p:spPr>
        <p:txBody>
          <a:bodyPr/>
          <a:lstStyle/>
          <a:p>
            <a:fld id="{BA0C2F8D-24D6-4923-9325-F864EC6C7CD8}" type="slidenum">
              <a:rPr lang="en-US" smtClean="0">
                <a:solidFill>
                  <a:prstClr val="white"/>
                </a:solidFill>
              </a:rPr>
              <a:pPr/>
              <a:t>‹#›</a:t>
            </a:fld>
            <a:endParaRPr lang="en-US" dirty="0">
              <a:solidFill>
                <a:prstClr val="white"/>
              </a:solidFill>
            </a:endParaRPr>
          </a:p>
        </p:txBody>
      </p:sp>
      <p:sp>
        <p:nvSpPr>
          <p:cNvPr id="7" name="Title Placeholder 1"/>
          <p:cNvSpPr>
            <a:spLocks noGrp="1"/>
          </p:cNvSpPr>
          <p:nvPr>
            <p:ph type="title"/>
          </p:nvPr>
        </p:nvSpPr>
        <p:spPr>
          <a:xfrm>
            <a:off x="335970" y="117249"/>
            <a:ext cx="9647313" cy="645160"/>
          </a:xfrm>
          <a:prstGeom prst="rect">
            <a:avLst/>
          </a:prstGeom>
        </p:spPr>
        <p:txBody>
          <a:bodyPr anchor="b">
            <a:noAutofit/>
          </a:bodyPr>
          <a:lstStyle/>
          <a:p>
            <a:pPr marL="0" lvl="0"/>
            <a:r>
              <a:rPr lang="en-US"/>
              <a:t>Click to edit Master title style</a:t>
            </a:r>
            <a:endParaRPr lang="en-US" dirty="0"/>
          </a:p>
        </p:txBody>
      </p:sp>
    </p:spTree>
    <p:extLst>
      <p:ext uri="{BB962C8B-B14F-4D97-AF65-F5344CB8AC3E}">
        <p14:creationId xmlns:p14="http://schemas.microsoft.com/office/powerpoint/2010/main" val="151323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2"/>
            <a:ext cx="12192000" cy="88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853440" bIns="182880" rtlCol="0" anchor="t"/>
          <a:lstStyle/>
          <a:p>
            <a:pPr algn="ctr"/>
            <a:endParaRPr lang="en-US" sz="1867" dirty="0"/>
          </a:p>
        </p:txBody>
      </p:sp>
      <p:sp>
        <p:nvSpPr>
          <p:cNvPr id="6" name="Slide Number Placeholder 5"/>
          <p:cNvSpPr>
            <a:spLocks noGrp="1"/>
          </p:cNvSpPr>
          <p:nvPr>
            <p:ph type="sldNum" sz="quarter" idx="4"/>
          </p:nvPr>
        </p:nvSpPr>
        <p:spPr>
          <a:xfrm>
            <a:off x="11379200" y="6456359"/>
            <a:ext cx="280312" cy="267992"/>
          </a:xfrm>
          <a:prstGeom prst="ellipse">
            <a:avLst/>
          </a:prstGeom>
          <a:solidFill>
            <a:schemeClr val="accent1"/>
          </a:solidFill>
        </p:spPr>
        <p:txBody>
          <a:bodyPr vert="horz" wrap="none" lIns="0" tIns="0" rIns="0" bIns="0" rtlCol="0" anchor="ctr"/>
          <a:lstStyle>
            <a:lvl1pPr algn="ctr">
              <a:defRPr sz="800">
                <a:solidFill>
                  <a:schemeClr val="bg1"/>
                </a:solidFill>
              </a:defRPr>
            </a:lvl1pPr>
          </a:lstStyle>
          <a:p>
            <a:fld id="{BA0C2F8D-24D6-4923-9325-F864EC6C7CD8}"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335971" y="1295400"/>
            <a:ext cx="11348029" cy="48006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Placeholder 1"/>
          <p:cNvSpPr>
            <a:spLocks noGrp="1"/>
          </p:cNvSpPr>
          <p:nvPr>
            <p:ph type="title"/>
          </p:nvPr>
        </p:nvSpPr>
        <p:spPr>
          <a:xfrm>
            <a:off x="335970" y="117249"/>
            <a:ext cx="9647313" cy="645160"/>
          </a:xfrm>
          <a:prstGeom prst="rect">
            <a:avLst/>
          </a:prstGeom>
        </p:spPr>
        <p:txBody>
          <a:bodyPr anchor="b">
            <a:noAutofit/>
          </a:bodyPr>
          <a:lstStyle/>
          <a:p>
            <a:pPr marL="0" lvl="0"/>
            <a:r>
              <a:rPr lang="en-US"/>
              <a:t>Click to edit Master title style</a:t>
            </a:r>
            <a:endParaRPr lang="en-US" dirty="0"/>
          </a:p>
        </p:txBody>
      </p:sp>
      <p:sp>
        <p:nvSpPr>
          <p:cNvPr id="7" name="Rectangle 6"/>
          <p:cNvSpPr/>
          <p:nvPr/>
        </p:nvSpPr>
        <p:spPr>
          <a:xfrm>
            <a:off x="335969" y="6478129"/>
            <a:ext cx="3902451" cy="215444"/>
          </a:xfrm>
          <a:prstGeom prst="rect">
            <a:avLst/>
          </a:prstGeom>
        </p:spPr>
        <p:txBody>
          <a:bodyPr wrap="square">
            <a:spAutoFit/>
          </a:bodyPr>
          <a:lstStyle/>
          <a:p>
            <a:r>
              <a:rPr lang="en-US" sz="800" dirty="0">
                <a:solidFill>
                  <a:prstClr val="black"/>
                </a:solidFill>
              </a:rPr>
              <a:t>© 2020 Teradici Corporation.</a:t>
            </a:r>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16685" y="381000"/>
            <a:ext cx="1141916" cy="270379"/>
          </a:xfrm>
          <a:prstGeom prst="rect">
            <a:avLst/>
          </a:prstGeom>
        </p:spPr>
      </p:pic>
    </p:spTree>
    <p:extLst>
      <p:ext uri="{BB962C8B-B14F-4D97-AF65-F5344CB8AC3E}">
        <p14:creationId xmlns:p14="http://schemas.microsoft.com/office/powerpoint/2010/main" val="979034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377" rtl="0" eaLnBrk="1" latinLnBrk="0" hangingPunct="1">
        <a:lnSpc>
          <a:spcPct val="90000"/>
        </a:lnSpc>
        <a:spcBef>
          <a:spcPct val="0"/>
        </a:spcBef>
        <a:buNone/>
        <a:defRPr lang="en-US" sz="2133" b="1" kern="1200" dirty="0" smtClean="0">
          <a:solidFill>
            <a:schemeClr val="bg1"/>
          </a:solidFill>
          <a:latin typeface="+mj-lt"/>
          <a:ea typeface="+mj-ea"/>
          <a:cs typeface="+mj-cs"/>
        </a:defRPr>
      </a:lvl1pPr>
    </p:titleStyle>
    <p:bodyStyle>
      <a:lvl1pPr marL="285750" indent="-285750" algn="l" defTabSz="914377" rtl="0" eaLnBrk="1" latinLnBrk="0" hangingPunct="1">
        <a:spcBef>
          <a:spcPct val="20000"/>
        </a:spcBef>
        <a:buClr>
          <a:srgbClr val="00839B"/>
        </a:buClr>
        <a:buFont typeface="Arial" panose="020B0604020202020204" pitchFamily="34" charset="0"/>
        <a:buChar char="•"/>
        <a:defRPr lang="en-US" sz="1733" kern="1200" dirty="0">
          <a:solidFill>
            <a:schemeClr val="tx1"/>
          </a:solidFill>
          <a:latin typeface="+mn-lt"/>
          <a:ea typeface="+mn-ea"/>
          <a:cs typeface="+mn-cs"/>
        </a:defRPr>
      </a:lvl1pPr>
      <a:lvl2pPr marL="457189" indent="-226478" algn="l" defTabSz="914377" rtl="0" eaLnBrk="1" latinLnBrk="0" hangingPunct="1">
        <a:spcBef>
          <a:spcPts val="400"/>
        </a:spcBef>
        <a:buClr>
          <a:srgbClr val="00A6B6"/>
        </a:buClr>
        <a:buFont typeface="Arial" panose="020B0604020202020204" pitchFamily="34" charset="0"/>
        <a:buChar char="–"/>
        <a:tabLst/>
        <a:defRPr lang="en-US" sz="1467" kern="1200" dirty="0">
          <a:solidFill>
            <a:schemeClr val="tx1"/>
          </a:solidFill>
          <a:latin typeface="+mn-lt"/>
          <a:ea typeface="+mn-ea"/>
          <a:cs typeface="+mn-cs"/>
        </a:defRPr>
      </a:lvl2pPr>
      <a:lvl3pPr marL="533400" indent="190500" algn="l" defTabSz="914377" rtl="0" eaLnBrk="1" latinLnBrk="0" hangingPunct="1">
        <a:spcBef>
          <a:spcPct val="20000"/>
        </a:spcBef>
        <a:buClr>
          <a:srgbClr val="00A6B6"/>
        </a:buClr>
        <a:buFont typeface="Arial" panose="020B0604020202020204" pitchFamily="34" charset="0"/>
        <a:buChar char="•"/>
        <a:tabLst/>
        <a:defRPr lang="en-US" sz="1333" kern="1200" dirty="0">
          <a:solidFill>
            <a:schemeClr val="tx1"/>
          </a:solidFill>
          <a:latin typeface="+mn-lt"/>
          <a:ea typeface="+mn-ea"/>
          <a:cs typeface="+mn-cs"/>
        </a:defRPr>
      </a:lvl3pPr>
      <a:lvl4pPr marL="723900" indent="177800" algn="l" defTabSz="914377" rtl="0" eaLnBrk="1" latinLnBrk="0" hangingPunct="1">
        <a:spcBef>
          <a:spcPct val="20000"/>
        </a:spcBef>
        <a:buClr>
          <a:srgbClr val="00A6B6"/>
        </a:buClr>
        <a:buFont typeface="Arial" panose="020B0604020202020204" pitchFamily="34" charset="0"/>
        <a:buChar char="–"/>
        <a:defRPr lang="en-US" sz="1200" kern="1200" dirty="0">
          <a:solidFill>
            <a:schemeClr val="tx1"/>
          </a:solidFill>
          <a:latin typeface="+mn-lt"/>
          <a:ea typeface="+mn-ea"/>
          <a:cs typeface="+mn-cs"/>
        </a:defRPr>
      </a:lvl4pPr>
      <a:lvl5pPr marL="990575" indent="215895" algn="l" defTabSz="914377" rtl="0" eaLnBrk="1" latinLnBrk="0" hangingPunct="1">
        <a:spcBef>
          <a:spcPct val="20000"/>
        </a:spcBef>
        <a:buClr>
          <a:srgbClr val="00A6B6"/>
        </a:buClr>
        <a:buFont typeface="Arial" panose="020B0604020202020204" pitchFamily="34" charset="0"/>
        <a:buChar char="»"/>
        <a:defRPr lang="en-US" sz="1200" kern="1200" dirty="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5520">
          <p15:clr>
            <a:srgbClr val="F26B43"/>
          </p15:clr>
        </p15:guide>
        <p15:guide id="3" pos="1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github.com/teradici/cloud_deployment_scripts"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https://teradici.com/cas-demo" TargetMode="External"/><Relationship Id="rId7" Type="http://schemas.openxmlformats.org/officeDocument/2006/relationships/image" Target="../media/image75.png"/><Relationship Id="rId2" Type="http://schemas.openxmlformats.org/officeDocument/2006/relationships/hyperlink" Target="https://teradici.com/cloud-access-software" TargetMode="External"/><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hyperlink" Target="https://teradici.com/contact-u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35.jp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jpg"/><Relationship Id="rId23" Type="http://schemas.openxmlformats.org/officeDocument/2006/relationships/image" Target="../media/image56.png"/><Relationship Id="rId28" Type="http://schemas.openxmlformats.org/officeDocument/2006/relationships/image" Target="../media/image61.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s>
</file>

<file path=ppt/slides/_rels/slide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35969" y="3465275"/>
            <a:ext cx="10566164" cy="1753705"/>
          </a:xfrm>
        </p:spPr>
        <p:txBody>
          <a:bodyPr/>
          <a:lstStyle/>
          <a:p>
            <a:r>
              <a:rPr lang="en-US" sz="3600" dirty="0"/>
              <a:t>Teradici Cloud Access Software</a:t>
            </a:r>
          </a:p>
          <a:p>
            <a:r>
              <a:rPr lang="en-US" sz="2800" dirty="0">
                <a:solidFill>
                  <a:schemeClr val="accent4">
                    <a:lumMod val="90000"/>
                  </a:schemeClr>
                </a:solidFill>
              </a:rPr>
              <a:t>Technical Brief</a:t>
            </a:r>
          </a:p>
          <a:p>
            <a:r>
              <a:rPr lang="en-US" sz="2000" dirty="0">
                <a:solidFill>
                  <a:schemeClr val="accent4">
                    <a:lumMod val="90000"/>
                  </a:schemeClr>
                </a:solidFill>
              </a:rPr>
              <a:t>Last Updated: June 2020</a:t>
            </a:r>
          </a:p>
        </p:txBody>
      </p:sp>
    </p:spTree>
    <p:extLst>
      <p:ext uri="{BB962C8B-B14F-4D97-AF65-F5344CB8AC3E}">
        <p14:creationId xmlns:p14="http://schemas.microsoft.com/office/powerpoint/2010/main" val="2104667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6BAA7-0C7F-49A1-BAE1-A782020B60C8}"/>
              </a:ext>
            </a:extLst>
          </p:cNvPr>
          <p:cNvSpPr>
            <a:spLocks noGrp="1"/>
          </p:cNvSpPr>
          <p:nvPr>
            <p:ph type="body" sz="quarter" idx="13"/>
          </p:nvPr>
        </p:nvSpPr>
        <p:spPr>
          <a:xfrm>
            <a:off x="335970" y="1067579"/>
            <a:ext cx="11348031" cy="533400"/>
          </a:xfrm>
        </p:spPr>
        <p:txBody>
          <a:bodyPr/>
          <a:lstStyle/>
          <a:p>
            <a:pPr marL="12700" marR="5080">
              <a:lnSpc>
                <a:spcPct val="116700"/>
              </a:lnSpc>
              <a:spcBef>
                <a:spcPts val="840"/>
              </a:spcBef>
            </a:pPr>
            <a:r>
              <a:rPr lang="en-US" dirty="0"/>
              <a:t>PCoIP continuously senses the network availability and predicts optimum image quality and frame  rate in real-time, always preserving the crisp nature of text and fine details. This means that under  challenging sporadic congestion, PCoIP dynamically scales accordingly in real-time too.</a:t>
            </a:r>
          </a:p>
          <a:p>
            <a:endParaRPr lang="en-US" dirty="0"/>
          </a:p>
          <a:p>
            <a:endParaRPr lang="en-CA" dirty="0"/>
          </a:p>
        </p:txBody>
      </p:sp>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10</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Dynamic Network Adaptation</a:t>
            </a:r>
          </a:p>
        </p:txBody>
      </p:sp>
      <p:pic>
        <p:nvPicPr>
          <p:cNvPr id="5" name="Picture 4">
            <a:extLst>
              <a:ext uri="{FF2B5EF4-FFF2-40B4-BE49-F238E27FC236}">
                <a16:creationId xmlns:a16="http://schemas.microsoft.com/office/drawing/2014/main" id="{C297DA41-AAAE-44DF-9A88-1596D5FAA63F}"/>
              </a:ext>
            </a:extLst>
          </p:cNvPr>
          <p:cNvPicPr>
            <a:picLocks noChangeAspect="1"/>
          </p:cNvPicPr>
          <p:nvPr/>
        </p:nvPicPr>
        <p:blipFill>
          <a:blip r:embed="rId2"/>
          <a:stretch>
            <a:fillRect/>
          </a:stretch>
        </p:blipFill>
        <p:spPr>
          <a:xfrm>
            <a:off x="1309729" y="2375986"/>
            <a:ext cx="9561469" cy="4118113"/>
          </a:xfrm>
          <a:prstGeom prst="rect">
            <a:avLst/>
          </a:prstGeom>
        </p:spPr>
      </p:pic>
    </p:spTree>
    <p:extLst>
      <p:ext uri="{BB962C8B-B14F-4D97-AF65-F5344CB8AC3E}">
        <p14:creationId xmlns:p14="http://schemas.microsoft.com/office/powerpoint/2010/main" val="15457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6BAA7-0C7F-49A1-BAE1-A782020B60C8}"/>
              </a:ext>
            </a:extLst>
          </p:cNvPr>
          <p:cNvSpPr>
            <a:spLocks noGrp="1"/>
          </p:cNvSpPr>
          <p:nvPr>
            <p:ph type="body" sz="quarter" idx="13"/>
          </p:nvPr>
        </p:nvSpPr>
        <p:spPr>
          <a:xfrm>
            <a:off x="335970" y="1067579"/>
            <a:ext cx="11348031" cy="533400"/>
          </a:xfrm>
        </p:spPr>
        <p:txBody>
          <a:bodyPr/>
          <a:lstStyle/>
          <a:p>
            <a:r>
              <a:rPr lang="en-US" dirty="0"/>
              <a:t>PCoIP client devices, including zero clients can be configured for ‘local termination’ of Wacom Cintiq or </a:t>
            </a:r>
            <a:r>
              <a:rPr lang="en-US" dirty="0" err="1"/>
              <a:t>Intuos</a:t>
            </a:r>
            <a:r>
              <a:rPr lang="en-US" dirty="0"/>
              <a:t> devices – accelerating user interactivity for graphics artists, independent of the latency introduced by the network connection. Local termination minimizes visible lag by immediately reflecting the stylus position on the display while coordinates are being communicated back and forth with the host.</a:t>
            </a:r>
            <a:endParaRPr lang="en-CA" dirty="0"/>
          </a:p>
          <a:p>
            <a:endParaRPr lang="en-US" dirty="0"/>
          </a:p>
          <a:p>
            <a:endParaRPr lang="en-US" dirty="0"/>
          </a:p>
          <a:p>
            <a:endParaRPr lang="en-CA" dirty="0"/>
          </a:p>
        </p:txBody>
      </p:sp>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11</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Artist Experience Acceleration</a:t>
            </a:r>
          </a:p>
        </p:txBody>
      </p:sp>
      <p:pic>
        <p:nvPicPr>
          <p:cNvPr id="23" name="Picture 22">
            <a:extLst>
              <a:ext uri="{FF2B5EF4-FFF2-40B4-BE49-F238E27FC236}">
                <a16:creationId xmlns:a16="http://schemas.microsoft.com/office/drawing/2014/main" id="{F02B3BFD-88C0-432E-8544-0F8682144F59}"/>
              </a:ext>
            </a:extLst>
          </p:cNvPr>
          <p:cNvPicPr>
            <a:picLocks noChangeAspect="1"/>
          </p:cNvPicPr>
          <p:nvPr/>
        </p:nvPicPr>
        <p:blipFill>
          <a:blip r:embed="rId2"/>
          <a:stretch>
            <a:fillRect/>
          </a:stretch>
        </p:blipFill>
        <p:spPr>
          <a:xfrm>
            <a:off x="697036" y="3089385"/>
            <a:ext cx="10217041" cy="3289663"/>
          </a:xfrm>
          <a:prstGeom prst="rect">
            <a:avLst/>
          </a:prstGeom>
        </p:spPr>
      </p:pic>
    </p:spTree>
    <p:extLst>
      <p:ext uri="{BB962C8B-B14F-4D97-AF65-F5344CB8AC3E}">
        <p14:creationId xmlns:p14="http://schemas.microsoft.com/office/powerpoint/2010/main" val="263798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6BAA7-0C7F-49A1-BAE1-A782020B60C8}"/>
              </a:ext>
            </a:extLst>
          </p:cNvPr>
          <p:cNvSpPr>
            <a:spLocks noGrp="1"/>
          </p:cNvSpPr>
          <p:nvPr>
            <p:ph type="body" sz="quarter" idx="13"/>
          </p:nvPr>
        </p:nvSpPr>
        <p:spPr>
          <a:xfrm>
            <a:off x="335970" y="1067579"/>
            <a:ext cx="11348031" cy="533400"/>
          </a:xfrm>
        </p:spPr>
        <p:txBody>
          <a:bodyPr/>
          <a:lstStyle/>
          <a:p>
            <a:r>
              <a:rPr lang="en-CA" dirty="0"/>
              <a:t>With the release of PCoIP Ultra™ enhancements, PCoIP is the only protocol that offers multi-codec  acceleration via either CPU-based AVX2 hardware or NVIDIA GPU-based NVENC hardware.</a:t>
            </a:r>
          </a:p>
          <a:p>
            <a:endParaRPr lang="en-US" dirty="0"/>
          </a:p>
          <a:p>
            <a:endParaRPr lang="en-CA" dirty="0"/>
          </a:p>
        </p:txBody>
      </p:sp>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12</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PCoIP Ultra for CPU or GPU Codec Acceleration</a:t>
            </a:r>
          </a:p>
        </p:txBody>
      </p:sp>
      <p:sp>
        <p:nvSpPr>
          <p:cNvPr id="5" name="object 12">
            <a:extLst>
              <a:ext uri="{FF2B5EF4-FFF2-40B4-BE49-F238E27FC236}">
                <a16:creationId xmlns:a16="http://schemas.microsoft.com/office/drawing/2014/main" id="{B52EC395-C235-4E83-8508-7C5C334457A0}"/>
              </a:ext>
            </a:extLst>
          </p:cNvPr>
          <p:cNvSpPr/>
          <p:nvPr/>
        </p:nvSpPr>
        <p:spPr>
          <a:xfrm>
            <a:off x="2654909" y="2256639"/>
            <a:ext cx="3927421" cy="3876510"/>
          </a:xfrm>
          <a:custGeom>
            <a:avLst/>
            <a:gdLst/>
            <a:ahLst/>
            <a:cxnLst/>
            <a:rect l="l" t="t" r="r" b="b"/>
            <a:pathLst>
              <a:path w="2057400" h="2030729">
                <a:moveTo>
                  <a:pt x="0" y="0"/>
                </a:moveTo>
                <a:lnTo>
                  <a:pt x="2057374" y="0"/>
                </a:lnTo>
                <a:lnTo>
                  <a:pt x="2057374" y="2030171"/>
                </a:lnTo>
                <a:lnTo>
                  <a:pt x="0" y="2030171"/>
                </a:lnTo>
                <a:lnTo>
                  <a:pt x="0" y="0"/>
                </a:lnTo>
                <a:close/>
              </a:path>
            </a:pathLst>
          </a:custGeom>
          <a:solidFill>
            <a:srgbClr val="008F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13">
            <a:extLst>
              <a:ext uri="{FF2B5EF4-FFF2-40B4-BE49-F238E27FC236}">
                <a16:creationId xmlns:a16="http://schemas.microsoft.com/office/drawing/2014/main" id="{9F659359-004E-47F0-BCD4-37A64CF3F70E}"/>
              </a:ext>
            </a:extLst>
          </p:cNvPr>
          <p:cNvSpPr/>
          <p:nvPr/>
        </p:nvSpPr>
        <p:spPr>
          <a:xfrm>
            <a:off x="3499028" y="2407580"/>
            <a:ext cx="2178543" cy="183637"/>
          </a:xfrm>
          <a:prstGeom prst="rect">
            <a:avLst/>
          </a:prstGeom>
          <a:blipFill>
            <a:blip r:embed="rId2"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14">
            <a:extLst>
              <a:ext uri="{FF2B5EF4-FFF2-40B4-BE49-F238E27FC236}">
                <a16:creationId xmlns:a16="http://schemas.microsoft.com/office/drawing/2014/main" id="{81E6A8E3-752E-44AD-8DB3-1CF177406799}"/>
              </a:ext>
            </a:extLst>
          </p:cNvPr>
          <p:cNvSpPr/>
          <p:nvPr/>
        </p:nvSpPr>
        <p:spPr>
          <a:xfrm>
            <a:off x="1455020" y="2758501"/>
            <a:ext cx="4919571" cy="3160167"/>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15">
            <a:extLst>
              <a:ext uri="{FF2B5EF4-FFF2-40B4-BE49-F238E27FC236}">
                <a16:creationId xmlns:a16="http://schemas.microsoft.com/office/drawing/2014/main" id="{0E7288E3-81D9-47F2-9734-C99380153E8A}"/>
              </a:ext>
            </a:extLst>
          </p:cNvPr>
          <p:cNvSpPr/>
          <p:nvPr/>
        </p:nvSpPr>
        <p:spPr>
          <a:xfrm>
            <a:off x="5618930" y="3656459"/>
            <a:ext cx="4095913" cy="535778"/>
          </a:xfrm>
          <a:custGeom>
            <a:avLst/>
            <a:gdLst/>
            <a:ahLst/>
            <a:cxnLst/>
            <a:rect l="l" t="t" r="r" b="b"/>
            <a:pathLst>
              <a:path w="2145665" h="280670">
                <a:moveTo>
                  <a:pt x="0" y="0"/>
                </a:moveTo>
                <a:lnTo>
                  <a:pt x="202463" y="280530"/>
                </a:lnTo>
                <a:lnTo>
                  <a:pt x="2145512" y="280530"/>
                </a:lnTo>
              </a:path>
            </a:pathLst>
          </a:custGeom>
          <a:ln w="15671">
            <a:solidFill>
              <a:srgbClr val="026C9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16">
            <a:extLst>
              <a:ext uri="{FF2B5EF4-FFF2-40B4-BE49-F238E27FC236}">
                <a16:creationId xmlns:a16="http://schemas.microsoft.com/office/drawing/2014/main" id="{1B761155-DAC8-4300-A4F2-BA76FC23A907}"/>
              </a:ext>
            </a:extLst>
          </p:cNvPr>
          <p:cNvSpPr/>
          <p:nvPr/>
        </p:nvSpPr>
        <p:spPr>
          <a:xfrm>
            <a:off x="5986186" y="4576530"/>
            <a:ext cx="153945" cy="147884"/>
          </a:xfrm>
          <a:custGeom>
            <a:avLst/>
            <a:gdLst/>
            <a:ahLst/>
            <a:cxnLst/>
            <a:rect l="l" t="t" r="r" b="b"/>
            <a:pathLst>
              <a:path w="80645" h="77470">
                <a:moveTo>
                  <a:pt x="52882" y="0"/>
                </a:moveTo>
                <a:lnTo>
                  <a:pt x="0" y="61950"/>
                </a:lnTo>
                <a:lnTo>
                  <a:pt x="80073" y="77050"/>
                </a:lnTo>
                <a:lnTo>
                  <a:pt x="52882" y="0"/>
                </a:lnTo>
                <a:close/>
              </a:path>
            </a:pathLst>
          </a:custGeom>
          <a:solidFill>
            <a:srgbClr val="046C9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7">
            <a:extLst>
              <a:ext uri="{FF2B5EF4-FFF2-40B4-BE49-F238E27FC236}">
                <a16:creationId xmlns:a16="http://schemas.microsoft.com/office/drawing/2014/main" id="{8B11E8A8-2EF2-400F-9B24-F65680A46260}"/>
              </a:ext>
            </a:extLst>
          </p:cNvPr>
          <p:cNvSpPr/>
          <p:nvPr/>
        </p:nvSpPr>
        <p:spPr>
          <a:xfrm>
            <a:off x="7232185" y="3835289"/>
            <a:ext cx="1001250" cy="683662"/>
          </a:xfrm>
          <a:custGeom>
            <a:avLst/>
            <a:gdLst/>
            <a:ahLst/>
            <a:cxnLst/>
            <a:rect l="l" t="t" r="r" b="b"/>
            <a:pathLst>
              <a:path w="524510" h="358140">
                <a:moveTo>
                  <a:pt x="388590" y="323837"/>
                </a:moveTo>
                <a:lnTo>
                  <a:pt x="179285" y="323837"/>
                </a:lnTo>
                <a:lnTo>
                  <a:pt x="193336" y="338035"/>
                </a:lnTo>
                <a:lnTo>
                  <a:pt x="210077" y="348643"/>
                </a:lnTo>
                <a:lnTo>
                  <a:pt x="228799" y="355284"/>
                </a:lnTo>
                <a:lnTo>
                  <a:pt x="248792" y="357581"/>
                </a:lnTo>
                <a:lnTo>
                  <a:pt x="265907" y="355834"/>
                </a:lnTo>
                <a:lnTo>
                  <a:pt x="282220" y="350783"/>
                </a:lnTo>
                <a:lnTo>
                  <a:pt x="297307" y="342707"/>
                </a:lnTo>
                <a:lnTo>
                  <a:pt x="310743" y="331889"/>
                </a:lnTo>
                <a:lnTo>
                  <a:pt x="379090" y="331889"/>
                </a:lnTo>
                <a:lnTo>
                  <a:pt x="379612" y="331646"/>
                </a:lnTo>
                <a:lnTo>
                  <a:pt x="388590" y="323837"/>
                </a:lnTo>
                <a:close/>
              </a:path>
              <a:path w="524510" h="358140">
                <a:moveTo>
                  <a:pt x="379090" y="331889"/>
                </a:moveTo>
                <a:lnTo>
                  <a:pt x="310743" y="331889"/>
                </a:lnTo>
                <a:lnTo>
                  <a:pt x="318643" y="336229"/>
                </a:lnTo>
                <a:lnTo>
                  <a:pt x="327110" y="339388"/>
                </a:lnTo>
                <a:lnTo>
                  <a:pt x="335953" y="341318"/>
                </a:lnTo>
                <a:lnTo>
                  <a:pt x="344982" y="341972"/>
                </a:lnTo>
                <a:lnTo>
                  <a:pt x="363241" y="339265"/>
                </a:lnTo>
                <a:lnTo>
                  <a:pt x="379090" y="331889"/>
                </a:lnTo>
                <a:close/>
              </a:path>
              <a:path w="524510" h="358140">
                <a:moveTo>
                  <a:pt x="156629" y="31216"/>
                </a:moveTo>
                <a:lnTo>
                  <a:pt x="129332" y="35625"/>
                </a:lnTo>
                <a:lnTo>
                  <a:pt x="105197" y="47967"/>
                </a:lnTo>
                <a:lnTo>
                  <a:pt x="85877" y="66921"/>
                </a:lnTo>
                <a:lnTo>
                  <a:pt x="73024" y="91160"/>
                </a:lnTo>
                <a:lnTo>
                  <a:pt x="43553" y="103656"/>
                </a:lnTo>
                <a:lnTo>
                  <a:pt x="20458" y="124650"/>
                </a:lnTo>
                <a:lnTo>
                  <a:pt x="5389" y="152064"/>
                </a:lnTo>
                <a:lnTo>
                  <a:pt x="0" y="183819"/>
                </a:lnTo>
                <a:lnTo>
                  <a:pt x="5893" y="216875"/>
                </a:lnTo>
                <a:lnTo>
                  <a:pt x="22220" y="245017"/>
                </a:lnTo>
                <a:lnTo>
                  <a:pt x="46950" y="265983"/>
                </a:lnTo>
                <a:lnTo>
                  <a:pt x="78054" y="277507"/>
                </a:lnTo>
                <a:lnTo>
                  <a:pt x="88294" y="298940"/>
                </a:lnTo>
                <a:lnTo>
                  <a:pt x="104436" y="315655"/>
                </a:lnTo>
                <a:lnTo>
                  <a:pt x="125015" y="326517"/>
                </a:lnTo>
                <a:lnTo>
                  <a:pt x="148564" y="330390"/>
                </a:lnTo>
                <a:lnTo>
                  <a:pt x="156483" y="330004"/>
                </a:lnTo>
                <a:lnTo>
                  <a:pt x="164306" y="328814"/>
                </a:lnTo>
                <a:lnTo>
                  <a:pt x="171938" y="326773"/>
                </a:lnTo>
                <a:lnTo>
                  <a:pt x="179285" y="323837"/>
                </a:lnTo>
                <a:lnTo>
                  <a:pt x="388590" y="323837"/>
                </a:lnTo>
                <a:lnTo>
                  <a:pt x="393149" y="319871"/>
                </a:lnTo>
                <a:lnTo>
                  <a:pt x="402907" y="304698"/>
                </a:lnTo>
                <a:lnTo>
                  <a:pt x="433736" y="304698"/>
                </a:lnTo>
                <a:lnTo>
                  <a:pt x="442895" y="303018"/>
                </a:lnTo>
                <a:lnTo>
                  <a:pt x="462081" y="291411"/>
                </a:lnTo>
                <a:lnTo>
                  <a:pt x="475978" y="273855"/>
                </a:lnTo>
                <a:lnTo>
                  <a:pt x="482980" y="251815"/>
                </a:lnTo>
                <a:lnTo>
                  <a:pt x="500273" y="237618"/>
                </a:lnTo>
                <a:lnTo>
                  <a:pt x="513265" y="219833"/>
                </a:lnTo>
                <a:lnTo>
                  <a:pt x="521441" y="199405"/>
                </a:lnTo>
                <a:lnTo>
                  <a:pt x="524281" y="177279"/>
                </a:lnTo>
                <a:lnTo>
                  <a:pt x="518576" y="146022"/>
                </a:lnTo>
                <a:lnTo>
                  <a:pt x="502813" y="119486"/>
                </a:lnTo>
                <a:lnTo>
                  <a:pt x="479023" y="99939"/>
                </a:lnTo>
                <a:lnTo>
                  <a:pt x="449237" y="89649"/>
                </a:lnTo>
                <a:lnTo>
                  <a:pt x="437562" y="62604"/>
                </a:lnTo>
                <a:lnTo>
                  <a:pt x="418142" y="41417"/>
                </a:lnTo>
                <a:lnTo>
                  <a:pt x="411470" y="37769"/>
                </a:lnTo>
                <a:lnTo>
                  <a:pt x="189369" y="37769"/>
                </a:lnTo>
                <a:lnTo>
                  <a:pt x="181419" y="34833"/>
                </a:lnTo>
                <a:lnTo>
                  <a:pt x="173375" y="32792"/>
                </a:lnTo>
                <a:lnTo>
                  <a:pt x="165143" y="31602"/>
                </a:lnTo>
                <a:lnTo>
                  <a:pt x="156629" y="31216"/>
                </a:lnTo>
                <a:close/>
              </a:path>
              <a:path w="524510" h="358140">
                <a:moveTo>
                  <a:pt x="433736" y="304698"/>
                </a:moveTo>
                <a:lnTo>
                  <a:pt x="402907" y="304698"/>
                </a:lnTo>
                <a:lnTo>
                  <a:pt x="408444" y="306209"/>
                </a:lnTo>
                <a:lnTo>
                  <a:pt x="413981" y="307213"/>
                </a:lnTo>
                <a:lnTo>
                  <a:pt x="420027" y="307213"/>
                </a:lnTo>
                <a:lnTo>
                  <a:pt x="433736" y="304698"/>
                </a:lnTo>
                <a:close/>
              </a:path>
              <a:path w="524510" h="358140">
                <a:moveTo>
                  <a:pt x="261886" y="0"/>
                </a:moveTo>
                <a:lnTo>
                  <a:pt x="240783" y="2572"/>
                </a:lnTo>
                <a:lnTo>
                  <a:pt x="221094" y="10007"/>
                </a:lnTo>
                <a:lnTo>
                  <a:pt x="203672" y="21881"/>
                </a:lnTo>
                <a:lnTo>
                  <a:pt x="189369" y="37769"/>
                </a:lnTo>
                <a:lnTo>
                  <a:pt x="411470" y="37769"/>
                </a:lnTo>
                <a:lnTo>
                  <a:pt x="397649" y="30213"/>
                </a:lnTo>
                <a:lnTo>
                  <a:pt x="328371" y="30213"/>
                </a:lnTo>
                <a:lnTo>
                  <a:pt x="314368" y="17418"/>
                </a:lnTo>
                <a:lnTo>
                  <a:pt x="298338" y="7929"/>
                </a:lnTo>
                <a:lnTo>
                  <a:pt x="280704" y="2029"/>
                </a:lnTo>
                <a:lnTo>
                  <a:pt x="261886" y="0"/>
                </a:lnTo>
                <a:close/>
              </a:path>
              <a:path w="524510" h="358140">
                <a:moveTo>
                  <a:pt x="363626" y="22656"/>
                </a:moveTo>
                <a:lnTo>
                  <a:pt x="354574" y="23130"/>
                </a:lnTo>
                <a:lnTo>
                  <a:pt x="345617" y="24549"/>
                </a:lnTo>
                <a:lnTo>
                  <a:pt x="336851" y="26910"/>
                </a:lnTo>
                <a:lnTo>
                  <a:pt x="328371" y="30213"/>
                </a:lnTo>
                <a:lnTo>
                  <a:pt x="397649" y="30213"/>
                </a:lnTo>
                <a:lnTo>
                  <a:pt x="392867" y="27598"/>
                </a:lnTo>
                <a:lnTo>
                  <a:pt x="363626" y="22656"/>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8">
            <a:extLst>
              <a:ext uri="{FF2B5EF4-FFF2-40B4-BE49-F238E27FC236}">
                <a16:creationId xmlns:a16="http://schemas.microsoft.com/office/drawing/2014/main" id="{78AE2B47-0972-4992-8C20-F546D5482FA2}"/>
              </a:ext>
            </a:extLst>
          </p:cNvPr>
          <p:cNvSpPr/>
          <p:nvPr/>
        </p:nvSpPr>
        <p:spPr>
          <a:xfrm>
            <a:off x="7264866" y="3865081"/>
            <a:ext cx="939429" cy="621842"/>
          </a:xfrm>
          <a:custGeom>
            <a:avLst/>
            <a:gdLst/>
            <a:ahLst/>
            <a:cxnLst/>
            <a:rect l="l" t="t" r="r" b="b"/>
            <a:pathLst>
              <a:path w="492125" h="325754">
                <a:moveTo>
                  <a:pt x="368698" y="286575"/>
                </a:moveTo>
                <a:lnTo>
                  <a:pt x="167208" y="286575"/>
                </a:lnTo>
                <a:lnTo>
                  <a:pt x="171742" y="293128"/>
                </a:lnTo>
                <a:lnTo>
                  <a:pt x="183453" y="306662"/>
                </a:lnTo>
                <a:lnTo>
                  <a:pt x="197808" y="316798"/>
                </a:lnTo>
                <a:lnTo>
                  <a:pt x="214240" y="323157"/>
                </a:lnTo>
                <a:lnTo>
                  <a:pt x="232181" y="325361"/>
                </a:lnTo>
                <a:lnTo>
                  <a:pt x="247696" y="323692"/>
                </a:lnTo>
                <a:lnTo>
                  <a:pt x="262269" y="318812"/>
                </a:lnTo>
                <a:lnTo>
                  <a:pt x="275520" y="310911"/>
                </a:lnTo>
                <a:lnTo>
                  <a:pt x="287070" y="300177"/>
                </a:lnTo>
                <a:lnTo>
                  <a:pt x="292112" y="294132"/>
                </a:lnTo>
                <a:lnTo>
                  <a:pt x="362981" y="294132"/>
                </a:lnTo>
                <a:lnTo>
                  <a:pt x="366968" y="290060"/>
                </a:lnTo>
                <a:lnTo>
                  <a:pt x="368698" y="286575"/>
                </a:lnTo>
                <a:close/>
              </a:path>
              <a:path w="492125" h="325754">
                <a:moveTo>
                  <a:pt x="362981" y="294132"/>
                </a:moveTo>
                <a:lnTo>
                  <a:pt x="292112" y="294132"/>
                </a:lnTo>
                <a:lnTo>
                  <a:pt x="298157" y="299161"/>
                </a:lnTo>
                <a:lnTo>
                  <a:pt x="304932" y="303872"/>
                </a:lnTo>
                <a:lnTo>
                  <a:pt x="312321" y="307352"/>
                </a:lnTo>
                <a:lnTo>
                  <a:pt x="320182" y="309508"/>
                </a:lnTo>
                <a:lnTo>
                  <a:pt x="328371" y="310248"/>
                </a:lnTo>
                <a:lnTo>
                  <a:pt x="343315" y="307736"/>
                </a:lnTo>
                <a:lnTo>
                  <a:pt x="356511" y="300739"/>
                </a:lnTo>
                <a:lnTo>
                  <a:pt x="362981" y="294132"/>
                </a:lnTo>
                <a:close/>
              </a:path>
              <a:path w="492125" h="325754">
                <a:moveTo>
                  <a:pt x="140512" y="31737"/>
                </a:moveTo>
                <a:lnTo>
                  <a:pt x="96888" y="46467"/>
                </a:lnTo>
                <a:lnTo>
                  <a:pt x="71018" y="84620"/>
                </a:lnTo>
                <a:lnTo>
                  <a:pt x="69507" y="89649"/>
                </a:lnTo>
                <a:lnTo>
                  <a:pt x="64465" y="90665"/>
                </a:lnTo>
                <a:lnTo>
                  <a:pt x="38667" y="100444"/>
                </a:lnTo>
                <a:lnTo>
                  <a:pt x="18254" y="117919"/>
                </a:lnTo>
                <a:lnTo>
                  <a:pt x="4830" y="141157"/>
                </a:lnTo>
                <a:lnTo>
                  <a:pt x="0" y="168224"/>
                </a:lnTo>
                <a:lnTo>
                  <a:pt x="5265" y="196578"/>
                </a:lnTo>
                <a:lnTo>
                  <a:pt x="19832" y="220540"/>
                </a:lnTo>
                <a:lnTo>
                  <a:pt x="41860" y="237984"/>
                </a:lnTo>
                <a:lnTo>
                  <a:pt x="69507" y="246786"/>
                </a:lnTo>
                <a:lnTo>
                  <a:pt x="75552" y="247294"/>
                </a:lnTo>
                <a:lnTo>
                  <a:pt x="76555" y="252831"/>
                </a:lnTo>
                <a:lnTo>
                  <a:pt x="83801" y="270961"/>
                </a:lnTo>
                <a:lnTo>
                  <a:pt x="96383" y="285315"/>
                </a:lnTo>
                <a:lnTo>
                  <a:pt x="113028" y="294758"/>
                </a:lnTo>
                <a:lnTo>
                  <a:pt x="132460" y="298157"/>
                </a:lnTo>
                <a:lnTo>
                  <a:pt x="139990" y="297678"/>
                </a:lnTo>
                <a:lnTo>
                  <a:pt x="147378" y="296208"/>
                </a:lnTo>
                <a:lnTo>
                  <a:pt x="154483" y="293700"/>
                </a:lnTo>
                <a:lnTo>
                  <a:pt x="161241" y="290060"/>
                </a:lnTo>
                <a:lnTo>
                  <a:pt x="167208" y="286575"/>
                </a:lnTo>
                <a:lnTo>
                  <a:pt x="368698" y="286575"/>
                </a:lnTo>
                <a:lnTo>
                  <a:pt x="373697" y="276504"/>
                </a:lnTo>
                <a:lnTo>
                  <a:pt x="376224" y="267436"/>
                </a:lnTo>
                <a:lnTo>
                  <a:pt x="427570" y="267436"/>
                </a:lnTo>
                <a:lnTo>
                  <a:pt x="435965" y="262021"/>
                </a:lnTo>
                <a:lnTo>
                  <a:pt x="446267" y="247791"/>
                </a:lnTo>
                <a:lnTo>
                  <a:pt x="450761" y="230162"/>
                </a:lnTo>
                <a:lnTo>
                  <a:pt x="451256" y="225640"/>
                </a:lnTo>
                <a:lnTo>
                  <a:pt x="455294" y="223621"/>
                </a:lnTo>
                <a:lnTo>
                  <a:pt x="470598" y="212152"/>
                </a:lnTo>
                <a:lnTo>
                  <a:pt x="482174" y="197240"/>
                </a:lnTo>
                <a:lnTo>
                  <a:pt x="489502" y="179780"/>
                </a:lnTo>
                <a:lnTo>
                  <a:pt x="492061" y="160667"/>
                </a:lnTo>
                <a:lnTo>
                  <a:pt x="486922" y="134114"/>
                </a:lnTo>
                <a:lnTo>
                  <a:pt x="472860" y="111812"/>
                </a:lnTo>
                <a:lnTo>
                  <a:pt x="451904" y="95932"/>
                </a:lnTo>
                <a:lnTo>
                  <a:pt x="426084" y="88646"/>
                </a:lnTo>
                <a:lnTo>
                  <a:pt x="419531" y="88138"/>
                </a:lnTo>
                <a:lnTo>
                  <a:pt x="418528" y="82092"/>
                </a:lnTo>
                <a:lnTo>
                  <a:pt x="409839" y="58148"/>
                </a:lnTo>
                <a:lnTo>
                  <a:pt x="396894" y="42811"/>
                </a:lnTo>
                <a:lnTo>
                  <a:pt x="179793" y="42811"/>
                </a:lnTo>
                <a:lnTo>
                  <a:pt x="172745" y="39293"/>
                </a:lnTo>
                <a:lnTo>
                  <a:pt x="165019" y="35986"/>
                </a:lnTo>
                <a:lnTo>
                  <a:pt x="157010" y="33624"/>
                </a:lnTo>
                <a:lnTo>
                  <a:pt x="148810" y="32208"/>
                </a:lnTo>
                <a:lnTo>
                  <a:pt x="140512" y="31737"/>
                </a:lnTo>
                <a:close/>
              </a:path>
              <a:path w="492125" h="325754">
                <a:moveTo>
                  <a:pt x="427570" y="267436"/>
                </a:moveTo>
                <a:lnTo>
                  <a:pt x="376224" y="267436"/>
                </a:lnTo>
                <a:lnTo>
                  <a:pt x="390829" y="273481"/>
                </a:lnTo>
                <a:lnTo>
                  <a:pt x="396862" y="274993"/>
                </a:lnTo>
                <a:lnTo>
                  <a:pt x="403415" y="274993"/>
                </a:lnTo>
                <a:lnTo>
                  <a:pt x="421225" y="271529"/>
                </a:lnTo>
                <a:lnTo>
                  <a:pt x="427570" y="267436"/>
                </a:lnTo>
                <a:close/>
              </a:path>
              <a:path w="492125" h="325754">
                <a:moveTo>
                  <a:pt x="246278" y="0"/>
                </a:moveTo>
                <a:lnTo>
                  <a:pt x="195502" y="21040"/>
                </a:lnTo>
                <a:lnTo>
                  <a:pt x="179793" y="42811"/>
                </a:lnTo>
                <a:lnTo>
                  <a:pt x="396894" y="42811"/>
                </a:lnTo>
                <a:lnTo>
                  <a:pt x="393973" y="39350"/>
                </a:lnTo>
                <a:lnTo>
                  <a:pt x="385112" y="34251"/>
                </a:lnTo>
                <a:lnTo>
                  <a:pt x="307720" y="34251"/>
                </a:lnTo>
                <a:lnTo>
                  <a:pt x="303695" y="28714"/>
                </a:lnTo>
                <a:lnTo>
                  <a:pt x="292173" y="16577"/>
                </a:lnTo>
                <a:lnTo>
                  <a:pt x="278387" y="7556"/>
                </a:lnTo>
                <a:lnTo>
                  <a:pt x="262900" y="1936"/>
                </a:lnTo>
                <a:lnTo>
                  <a:pt x="246278" y="0"/>
                </a:lnTo>
                <a:close/>
              </a:path>
              <a:path w="492125" h="325754">
                <a:moveTo>
                  <a:pt x="347510" y="22669"/>
                </a:moveTo>
                <a:lnTo>
                  <a:pt x="307720" y="34251"/>
                </a:lnTo>
                <a:lnTo>
                  <a:pt x="385112" y="34251"/>
                </a:lnTo>
                <a:lnTo>
                  <a:pt x="372629" y="27068"/>
                </a:lnTo>
                <a:lnTo>
                  <a:pt x="347510" y="22669"/>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9">
            <a:extLst>
              <a:ext uri="{FF2B5EF4-FFF2-40B4-BE49-F238E27FC236}">
                <a16:creationId xmlns:a16="http://schemas.microsoft.com/office/drawing/2014/main" id="{28D21093-4B69-4DDC-8348-C418772116E4}"/>
              </a:ext>
            </a:extLst>
          </p:cNvPr>
          <p:cNvSpPr/>
          <p:nvPr/>
        </p:nvSpPr>
        <p:spPr>
          <a:xfrm>
            <a:off x="7232185" y="3835289"/>
            <a:ext cx="1001250" cy="683662"/>
          </a:xfrm>
          <a:custGeom>
            <a:avLst/>
            <a:gdLst/>
            <a:ahLst/>
            <a:cxnLst/>
            <a:rect l="l" t="t" r="r" b="b"/>
            <a:pathLst>
              <a:path w="524510" h="358140">
                <a:moveTo>
                  <a:pt x="202800" y="323837"/>
                </a:moveTo>
                <a:lnTo>
                  <a:pt x="179285" y="323837"/>
                </a:lnTo>
                <a:lnTo>
                  <a:pt x="193336" y="338035"/>
                </a:lnTo>
                <a:lnTo>
                  <a:pt x="210077" y="348643"/>
                </a:lnTo>
                <a:lnTo>
                  <a:pt x="228799" y="355284"/>
                </a:lnTo>
                <a:lnTo>
                  <a:pt x="248792" y="357581"/>
                </a:lnTo>
                <a:lnTo>
                  <a:pt x="265907" y="355834"/>
                </a:lnTo>
                <a:lnTo>
                  <a:pt x="282220" y="350783"/>
                </a:lnTo>
                <a:lnTo>
                  <a:pt x="297307" y="342707"/>
                </a:lnTo>
                <a:lnTo>
                  <a:pt x="299482" y="340956"/>
                </a:lnTo>
                <a:lnTo>
                  <a:pt x="249300" y="340956"/>
                </a:lnTo>
                <a:lnTo>
                  <a:pt x="231354" y="338754"/>
                </a:lnTo>
                <a:lnTo>
                  <a:pt x="214923" y="332398"/>
                </a:lnTo>
                <a:lnTo>
                  <a:pt x="202800" y="323837"/>
                </a:lnTo>
                <a:close/>
              </a:path>
              <a:path w="524510" h="358140">
                <a:moveTo>
                  <a:pt x="379090" y="331889"/>
                </a:moveTo>
                <a:lnTo>
                  <a:pt x="310743" y="331889"/>
                </a:lnTo>
                <a:lnTo>
                  <a:pt x="318643" y="336229"/>
                </a:lnTo>
                <a:lnTo>
                  <a:pt x="327110" y="339388"/>
                </a:lnTo>
                <a:lnTo>
                  <a:pt x="335953" y="341318"/>
                </a:lnTo>
                <a:lnTo>
                  <a:pt x="344982" y="341972"/>
                </a:lnTo>
                <a:lnTo>
                  <a:pt x="363241" y="339265"/>
                </a:lnTo>
                <a:lnTo>
                  <a:pt x="379090" y="331889"/>
                </a:lnTo>
                <a:close/>
              </a:path>
              <a:path w="524510" h="358140">
                <a:moveTo>
                  <a:pt x="309232" y="309740"/>
                </a:moveTo>
                <a:lnTo>
                  <a:pt x="279388" y="334413"/>
                </a:lnTo>
                <a:lnTo>
                  <a:pt x="249300" y="340956"/>
                </a:lnTo>
                <a:lnTo>
                  <a:pt x="299482" y="340956"/>
                </a:lnTo>
                <a:lnTo>
                  <a:pt x="310743" y="331889"/>
                </a:lnTo>
                <a:lnTo>
                  <a:pt x="379090" y="331889"/>
                </a:lnTo>
                <a:lnTo>
                  <a:pt x="379612" y="331646"/>
                </a:lnTo>
                <a:lnTo>
                  <a:pt x="386268" y="325856"/>
                </a:lnTo>
                <a:lnTo>
                  <a:pt x="345490" y="325856"/>
                </a:lnTo>
                <a:lnTo>
                  <a:pt x="337301" y="325115"/>
                </a:lnTo>
                <a:lnTo>
                  <a:pt x="329441" y="322956"/>
                </a:lnTo>
                <a:lnTo>
                  <a:pt x="322052" y="319475"/>
                </a:lnTo>
                <a:lnTo>
                  <a:pt x="315277" y="314769"/>
                </a:lnTo>
                <a:lnTo>
                  <a:pt x="309232" y="309740"/>
                </a:lnTo>
                <a:close/>
              </a:path>
              <a:path w="524510" h="358140">
                <a:moveTo>
                  <a:pt x="156629" y="31216"/>
                </a:moveTo>
                <a:lnTo>
                  <a:pt x="129332" y="35625"/>
                </a:lnTo>
                <a:lnTo>
                  <a:pt x="105197" y="47967"/>
                </a:lnTo>
                <a:lnTo>
                  <a:pt x="85877" y="66921"/>
                </a:lnTo>
                <a:lnTo>
                  <a:pt x="73024" y="91160"/>
                </a:lnTo>
                <a:lnTo>
                  <a:pt x="43553" y="103656"/>
                </a:lnTo>
                <a:lnTo>
                  <a:pt x="20458" y="124650"/>
                </a:lnTo>
                <a:lnTo>
                  <a:pt x="5389" y="152064"/>
                </a:lnTo>
                <a:lnTo>
                  <a:pt x="0" y="183819"/>
                </a:lnTo>
                <a:lnTo>
                  <a:pt x="5893" y="216875"/>
                </a:lnTo>
                <a:lnTo>
                  <a:pt x="22220" y="245017"/>
                </a:lnTo>
                <a:lnTo>
                  <a:pt x="46950" y="265983"/>
                </a:lnTo>
                <a:lnTo>
                  <a:pt x="78054" y="277507"/>
                </a:lnTo>
                <a:lnTo>
                  <a:pt x="88294" y="298940"/>
                </a:lnTo>
                <a:lnTo>
                  <a:pt x="104436" y="315655"/>
                </a:lnTo>
                <a:lnTo>
                  <a:pt x="125015" y="326517"/>
                </a:lnTo>
                <a:lnTo>
                  <a:pt x="148564" y="330390"/>
                </a:lnTo>
                <a:lnTo>
                  <a:pt x="156483" y="330004"/>
                </a:lnTo>
                <a:lnTo>
                  <a:pt x="164306" y="328814"/>
                </a:lnTo>
                <a:lnTo>
                  <a:pt x="171938" y="326773"/>
                </a:lnTo>
                <a:lnTo>
                  <a:pt x="179285" y="323837"/>
                </a:lnTo>
                <a:lnTo>
                  <a:pt x="202800" y="323837"/>
                </a:lnTo>
                <a:lnTo>
                  <a:pt x="200571" y="322263"/>
                </a:lnTo>
                <a:lnTo>
                  <a:pt x="193222" y="313766"/>
                </a:lnTo>
                <a:lnTo>
                  <a:pt x="149580" y="313766"/>
                </a:lnTo>
                <a:lnTo>
                  <a:pt x="113503" y="300923"/>
                </a:lnTo>
                <a:lnTo>
                  <a:pt x="92659" y="262902"/>
                </a:lnTo>
                <a:lnTo>
                  <a:pt x="86626" y="262394"/>
                </a:lnTo>
                <a:lnTo>
                  <a:pt x="58980" y="253585"/>
                </a:lnTo>
                <a:lnTo>
                  <a:pt x="36952" y="236137"/>
                </a:lnTo>
                <a:lnTo>
                  <a:pt x="22384" y="212174"/>
                </a:lnTo>
                <a:lnTo>
                  <a:pt x="17119" y="183819"/>
                </a:lnTo>
                <a:lnTo>
                  <a:pt x="21950" y="156760"/>
                </a:lnTo>
                <a:lnTo>
                  <a:pt x="35374" y="133524"/>
                </a:lnTo>
                <a:lnTo>
                  <a:pt x="55786" y="116047"/>
                </a:lnTo>
                <a:lnTo>
                  <a:pt x="81584" y="106260"/>
                </a:lnTo>
                <a:lnTo>
                  <a:pt x="86626" y="105257"/>
                </a:lnTo>
                <a:lnTo>
                  <a:pt x="88125" y="100215"/>
                </a:lnTo>
                <a:lnTo>
                  <a:pt x="98069" y="78783"/>
                </a:lnTo>
                <a:lnTo>
                  <a:pt x="114006" y="62068"/>
                </a:lnTo>
                <a:lnTo>
                  <a:pt x="134379" y="51206"/>
                </a:lnTo>
                <a:lnTo>
                  <a:pt x="157632" y="47332"/>
                </a:lnTo>
                <a:lnTo>
                  <a:pt x="204427" y="47332"/>
                </a:lnTo>
                <a:lnTo>
                  <a:pt x="211758" y="37769"/>
                </a:lnTo>
                <a:lnTo>
                  <a:pt x="189369" y="37769"/>
                </a:lnTo>
                <a:lnTo>
                  <a:pt x="181419" y="34833"/>
                </a:lnTo>
                <a:lnTo>
                  <a:pt x="173375" y="32792"/>
                </a:lnTo>
                <a:lnTo>
                  <a:pt x="165143" y="31602"/>
                </a:lnTo>
                <a:lnTo>
                  <a:pt x="156629" y="31216"/>
                </a:lnTo>
                <a:close/>
              </a:path>
              <a:path w="524510" h="358140">
                <a:moveTo>
                  <a:pt x="393331" y="283044"/>
                </a:moveTo>
                <a:lnTo>
                  <a:pt x="373630" y="316347"/>
                </a:lnTo>
                <a:lnTo>
                  <a:pt x="345490" y="325856"/>
                </a:lnTo>
                <a:lnTo>
                  <a:pt x="386268" y="325856"/>
                </a:lnTo>
                <a:lnTo>
                  <a:pt x="393149" y="319871"/>
                </a:lnTo>
                <a:lnTo>
                  <a:pt x="402907" y="304698"/>
                </a:lnTo>
                <a:lnTo>
                  <a:pt x="433736" y="304698"/>
                </a:lnTo>
                <a:lnTo>
                  <a:pt x="442895" y="303018"/>
                </a:lnTo>
                <a:lnTo>
                  <a:pt x="462081" y="291411"/>
                </a:lnTo>
                <a:lnTo>
                  <a:pt x="462722" y="290601"/>
                </a:lnTo>
                <a:lnTo>
                  <a:pt x="413981" y="290601"/>
                </a:lnTo>
                <a:lnTo>
                  <a:pt x="407949" y="289090"/>
                </a:lnTo>
                <a:lnTo>
                  <a:pt x="401904" y="286562"/>
                </a:lnTo>
                <a:lnTo>
                  <a:pt x="393331" y="283044"/>
                </a:lnTo>
                <a:close/>
              </a:path>
              <a:path w="524510" h="358140">
                <a:moveTo>
                  <a:pt x="184327" y="302183"/>
                </a:moveTo>
                <a:lnTo>
                  <a:pt x="149580" y="313766"/>
                </a:lnTo>
                <a:lnTo>
                  <a:pt x="193222" y="313766"/>
                </a:lnTo>
                <a:lnTo>
                  <a:pt x="188861" y="308724"/>
                </a:lnTo>
                <a:lnTo>
                  <a:pt x="184327" y="302183"/>
                </a:lnTo>
                <a:close/>
              </a:path>
              <a:path w="524510" h="358140">
                <a:moveTo>
                  <a:pt x="433736" y="304698"/>
                </a:moveTo>
                <a:lnTo>
                  <a:pt x="402907" y="304698"/>
                </a:lnTo>
                <a:lnTo>
                  <a:pt x="408444" y="306209"/>
                </a:lnTo>
                <a:lnTo>
                  <a:pt x="413981" y="307213"/>
                </a:lnTo>
                <a:lnTo>
                  <a:pt x="420027" y="307213"/>
                </a:lnTo>
                <a:lnTo>
                  <a:pt x="433736" y="304698"/>
                </a:lnTo>
                <a:close/>
              </a:path>
              <a:path w="524510" h="358140">
                <a:moveTo>
                  <a:pt x="412399" y="38277"/>
                </a:moveTo>
                <a:lnTo>
                  <a:pt x="364629" y="38277"/>
                </a:lnTo>
                <a:lnTo>
                  <a:pt x="389749" y="42676"/>
                </a:lnTo>
                <a:lnTo>
                  <a:pt x="411092" y="54959"/>
                </a:lnTo>
                <a:lnTo>
                  <a:pt x="426958" y="73757"/>
                </a:lnTo>
                <a:lnTo>
                  <a:pt x="435648" y="97701"/>
                </a:lnTo>
                <a:lnTo>
                  <a:pt x="436651" y="103746"/>
                </a:lnTo>
                <a:lnTo>
                  <a:pt x="443191" y="104254"/>
                </a:lnTo>
                <a:lnTo>
                  <a:pt x="469013" y="111541"/>
                </a:lnTo>
                <a:lnTo>
                  <a:pt x="489973" y="127420"/>
                </a:lnTo>
                <a:lnTo>
                  <a:pt x="504040" y="149722"/>
                </a:lnTo>
                <a:lnTo>
                  <a:pt x="509181" y="176276"/>
                </a:lnTo>
                <a:lnTo>
                  <a:pt x="506622" y="195388"/>
                </a:lnTo>
                <a:lnTo>
                  <a:pt x="499294" y="212848"/>
                </a:lnTo>
                <a:lnTo>
                  <a:pt x="487717" y="227761"/>
                </a:lnTo>
                <a:lnTo>
                  <a:pt x="472414" y="239229"/>
                </a:lnTo>
                <a:lnTo>
                  <a:pt x="468375" y="241236"/>
                </a:lnTo>
                <a:lnTo>
                  <a:pt x="467880" y="245770"/>
                </a:lnTo>
                <a:lnTo>
                  <a:pt x="463386" y="263399"/>
                </a:lnTo>
                <a:lnTo>
                  <a:pt x="453085" y="277629"/>
                </a:lnTo>
                <a:lnTo>
                  <a:pt x="438344" y="287138"/>
                </a:lnTo>
                <a:lnTo>
                  <a:pt x="420535" y="290601"/>
                </a:lnTo>
                <a:lnTo>
                  <a:pt x="462722" y="290601"/>
                </a:lnTo>
                <a:lnTo>
                  <a:pt x="475978" y="273855"/>
                </a:lnTo>
                <a:lnTo>
                  <a:pt x="482980" y="251815"/>
                </a:lnTo>
                <a:lnTo>
                  <a:pt x="500273" y="237618"/>
                </a:lnTo>
                <a:lnTo>
                  <a:pt x="513265" y="219833"/>
                </a:lnTo>
                <a:lnTo>
                  <a:pt x="521441" y="199405"/>
                </a:lnTo>
                <a:lnTo>
                  <a:pt x="524281" y="177279"/>
                </a:lnTo>
                <a:lnTo>
                  <a:pt x="518576" y="146022"/>
                </a:lnTo>
                <a:lnTo>
                  <a:pt x="502813" y="119486"/>
                </a:lnTo>
                <a:lnTo>
                  <a:pt x="479023" y="99939"/>
                </a:lnTo>
                <a:lnTo>
                  <a:pt x="449237" y="89649"/>
                </a:lnTo>
                <a:lnTo>
                  <a:pt x="437562" y="62604"/>
                </a:lnTo>
                <a:lnTo>
                  <a:pt x="418142" y="41417"/>
                </a:lnTo>
                <a:lnTo>
                  <a:pt x="412399" y="38277"/>
                </a:lnTo>
                <a:close/>
              </a:path>
              <a:path w="524510" h="358140">
                <a:moveTo>
                  <a:pt x="204427" y="47332"/>
                </a:moveTo>
                <a:lnTo>
                  <a:pt x="157632" y="47332"/>
                </a:lnTo>
                <a:lnTo>
                  <a:pt x="165929" y="47806"/>
                </a:lnTo>
                <a:lnTo>
                  <a:pt x="174129" y="49225"/>
                </a:lnTo>
                <a:lnTo>
                  <a:pt x="182139" y="51587"/>
                </a:lnTo>
                <a:lnTo>
                  <a:pt x="189864" y="54889"/>
                </a:lnTo>
                <a:lnTo>
                  <a:pt x="196913" y="58420"/>
                </a:lnTo>
                <a:lnTo>
                  <a:pt x="200952" y="51866"/>
                </a:lnTo>
                <a:lnTo>
                  <a:pt x="204427" y="47332"/>
                </a:lnTo>
                <a:close/>
              </a:path>
              <a:path w="524510" h="358140">
                <a:moveTo>
                  <a:pt x="311310" y="15608"/>
                </a:moveTo>
                <a:lnTo>
                  <a:pt x="263397" y="15608"/>
                </a:lnTo>
                <a:lnTo>
                  <a:pt x="280020" y="17544"/>
                </a:lnTo>
                <a:lnTo>
                  <a:pt x="295506" y="23164"/>
                </a:lnTo>
                <a:lnTo>
                  <a:pt x="309293" y="32185"/>
                </a:lnTo>
                <a:lnTo>
                  <a:pt x="320814" y="44323"/>
                </a:lnTo>
                <a:lnTo>
                  <a:pt x="324840" y="49860"/>
                </a:lnTo>
                <a:lnTo>
                  <a:pt x="330885" y="46837"/>
                </a:lnTo>
                <a:lnTo>
                  <a:pt x="338921" y="43164"/>
                </a:lnTo>
                <a:lnTo>
                  <a:pt x="347191" y="40481"/>
                </a:lnTo>
                <a:lnTo>
                  <a:pt x="355744" y="38836"/>
                </a:lnTo>
                <a:lnTo>
                  <a:pt x="364629" y="38277"/>
                </a:lnTo>
                <a:lnTo>
                  <a:pt x="412399" y="38277"/>
                </a:lnTo>
                <a:lnTo>
                  <a:pt x="397649" y="30213"/>
                </a:lnTo>
                <a:lnTo>
                  <a:pt x="328371" y="30213"/>
                </a:lnTo>
                <a:lnTo>
                  <a:pt x="314368" y="17418"/>
                </a:lnTo>
                <a:lnTo>
                  <a:pt x="311310" y="15608"/>
                </a:lnTo>
                <a:close/>
              </a:path>
              <a:path w="524510" h="358140">
                <a:moveTo>
                  <a:pt x="261886" y="0"/>
                </a:moveTo>
                <a:lnTo>
                  <a:pt x="240783" y="2572"/>
                </a:lnTo>
                <a:lnTo>
                  <a:pt x="221094" y="10007"/>
                </a:lnTo>
                <a:lnTo>
                  <a:pt x="203672" y="21881"/>
                </a:lnTo>
                <a:lnTo>
                  <a:pt x="189369" y="37769"/>
                </a:lnTo>
                <a:lnTo>
                  <a:pt x="211758" y="37769"/>
                </a:lnTo>
                <a:lnTo>
                  <a:pt x="212622" y="36643"/>
                </a:lnTo>
                <a:lnTo>
                  <a:pt x="227455" y="25241"/>
                </a:lnTo>
                <a:lnTo>
                  <a:pt x="244648" y="18087"/>
                </a:lnTo>
                <a:lnTo>
                  <a:pt x="263397" y="15608"/>
                </a:lnTo>
                <a:lnTo>
                  <a:pt x="311310" y="15608"/>
                </a:lnTo>
                <a:lnTo>
                  <a:pt x="298338" y="7929"/>
                </a:lnTo>
                <a:lnTo>
                  <a:pt x="280704" y="2029"/>
                </a:lnTo>
                <a:lnTo>
                  <a:pt x="261886" y="0"/>
                </a:lnTo>
                <a:close/>
              </a:path>
              <a:path w="524510" h="358140">
                <a:moveTo>
                  <a:pt x="363626" y="22656"/>
                </a:moveTo>
                <a:lnTo>
                  <a:pt x="354574" y="23130"/>
                </a:lnTo>
                <a:lnTo>
                  <a:pt x="345617" y="24549"/>
                </a:lnTo>
                <a:lnTo>
                  <a:pt x="336851" y="26910"/>
                </a:lnTo>
                <a:lnTo>
                  <a:pt x="328371" y="30213"/>
                </a:lnTo>
                <a:lnTo>
                  <a:pt x="397649" y="30213"/>
                </a:lnTo>
                <a:lnTo>
                  <a:pt x="392867" y="27598"/>
                </a:lnTo>
                <a:lnTo>
                  <a:pt x="363626" y="22656"/>
                </a:lnTo>
                <a:close/>
              </a:path>
            </a:pathLst>
          </a:custGeom>
          <a:solidFill>
            <a:srgbClr val="026C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20">
            <a:extLst>
              <a:ext uri="{FF2B5EF4-FFF2-40B4-BE49-F238E27FC236}">
                <a16:creationId xmlns:a16="http://schemas.microsoft.com/office/drawing/2014/main" id="{7B653827-58C3-4490-AAF8-82AD1AC49310}"/>
              </a:ext>
            </a:extLst>
          </p:cNvPr>
          <p:cNvSpPr/>
          <p:nvPr/>
        </p:nvSpPr>
        <p:spPr>
          <a:xfrm>
            <a:off x="7518469" y="3958136"/>
            <a:ext cx="421517" cy="423434"/>
          </a:xfrm>
          <a:prstGeom prst="rect">
            <a:avLst/>
          </a:prstGeom>
          <a:blipFill>
            <a:blip r:embed="rId4"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21">
            <a:extLst>
              <a:ext uri="{FF2B5EF4-FFF2-40B4-BE49-F238E27FC236}">
                <a16:creationId xmlns:a16="http://schemas.microsoft.com/office/drawing/2014/main" id="{37D8FB04-A35F-43F4-9F0B-4EC15D26B26D}"/>
              </a:ext>
            </a:extLst>
          </p:cNvPr>
          <p:cNvSpPr/>
          <p:nvPr/>
        </p:nvSpPr>
        <p:spPr>
          <a:xfrm>
            <a:off x="8859845" y="3560327"/>
            <a:ext cx="1804558" cy="1308486"/>
          </a:xfrm>
          <a:prstGeom prst="rect">
            <a:avLst/>
          </a:prstGeom>
          <a:blipFill>
            <a:blip r:embed="rId5"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22">
            <a:extLst>
              <a:ext uri="{FF2B5EF4-FFF2-40B4-BE49-F238E27FC236}">
                <a16:creationId xmlns:a16="http://schemas.microsoft.com/office/drawing/2014/main" id="{7DD20C37-38EB-4825-A427-D89874910AD3}"/>
              </a:ext>
            </a:extLst>
          </p:cNvPr>
          <p:cNvSpPr txBox="1"/>
          <p:nvPr/>
        </p:nvSpPr>
        <p:spPr>
          <a:xfrm>
            <a:off x="3196207" y="3443910"/>
            <a:ext cx="1946244" cy="260328"/>
          </a:xfrm>
          <a:prstGeom prst="rect">
            <a:avLst/>
          </a:prstGeom>
        </p:spPr>
        <p:txBody>
          <a:bodyPr vert="horz" wrap="square" lIns="0" tIns="13970" rIns="0" bIns="0" rtlCol="0">
            <a:spAutoFit/>
          </a:bodyPr>
          <a:lstStyle/>
          <a:p>
            <a:pPr marL="12700" algn="ctr">
              <a:spcBef>
                <a:spcPts val="110"/>
              </a:spcBef>
            </a:pPr>
            <a:r>
              <a:rPr sz="1600" spc="-20" dirty="0">
                <a:solidFill>
                  <a:srgbClr val="808285"/>
                </a:solidFill>
                <a:latin typeface="Arial" panose="020B0604020202020204" pitchFamily="34" charset="0"/>
                <a:cs typeface="Arial" panose="020B0604020202020204" pitchFamily="34" charset="0"/>
              </a:rPr>
              <a:t>SSE4.2</a:t>
            </a:r>
            <a:r>
              <a:rPr sz="1600" spc="-60" dirty="0">
                <a:solidFill>
                  <a:srgbClr val="808285"/>
                </a:solidFill>
                <a:latin typeface="Arial" panose="020B0604020202020204" pitchFamily="34" charset="0"/>
                <a:cs typeface="Arial" panose="020B0604020202020204" pitchFamily="34" charset="0"/>
              </a:rPr>
              <a:t> </a:t>
            </a:r>
            <a:r>
              <a:rPr sz="1600" spc="5" dirty="0">
                <a:solidFill>
                  <a:srgbClr val="808285"/>
                </a:solidFill>
                <a:latin typeface="Arial" panose="020B0604020202020204" pitchFamily="34" charset="0"/>
                <a:cs typeface="Arial" panose="020B0604020202020204" pitchFamily="34" charset="0"/>
              </a:rPr>
              <a:t>Original</a:t>
            </a:r>
            <a:endParaRPr sz="1600" dirty="0">
              <a:latin typeface="Arial" panose="020B0604020202020204" pitchFamily="34" charset="0"/>
              <a:cs typeface="Arial" panose="020B0604020202020204" pitchFamily="34" charset="0"/>
            </a:endParaRPr>
          </a:p>
        </p:txBody>
      </p:sp>
      <p:sp>
        <p:nvSpPr>
          <p:cNvPr id="16" name="object 23">
            <a:extLst>
              <a:ext uri="{FF2B5EF4-FFF2-40B4-BE49-F238E27FC236}">
                <a16:creationId xmlns:a16="http://schemas.microsoft.com/office/drawing/2014/main" id="{A119DCB9-52A2-4EEC-9E72-31E35FF653D1}"/>
              </a:ext>
            </a:extLst>
          </p:cNvPr>
          <p:cNvSpPr txBox="1"/>
          <p:nvPr/>
        </p:nvSpPr>
        <p:spPr>
          <a:xfrm>
            <a:off x="3679121" y="4713952"/>
            <a:ext cx="1156045" cy="260328"/>
          </a:xfrm>
          <a:prstGeom prst="rect">
            <a:avLst/>
          </a:prstGeom>
        </p:spPr>
        <p:txBody>
          <a:bodyPr vert="horz" wrap="square" lIns="0" tIns="13970" rIns="0" bIns="0" rtlCol="0">
            <a:spAutoFit/>
          </a:bodyPr>
          <a:lstStyle/>
          <a:p>
            <a:pPr marL="12700" algn="ctr">
              <a:spcBef>
                <a:spcPts val="110"/>
              </a:spcBef>
            </a:pPr>
            <a:r>
              <a:rPr sz="1600" spc="-25" dirty="0">
                <a:solidFill>
                  <a:srgbClr val="FFFFFF"/>
                </a:solidFill>
                <a:latin typeface="Arial" panose="020B0604020202020204" pitchFamily="34" charset="0"/>
                <a:cs typeface="Arial" panose="020B0604020202020204" pitchFamily="34" charset="0"/>
              </a:rPr>
              <a:t>NVENC</a:t>
            </a:r>
            <a:endParaRPr sz="1600" dirty="0">
              <a:latin typeface="Arial" panose="020B0604020202020204" pitchFamily="34" charset="0"/>
              <a:cs typeface="Arial" panose="020B0604020202020204" pitchFamily="34" charset="0"/>
            </a:endParaRPr>
          </a:p>
        </p:txBody>
      </p:sp>
      <p:sp>
        <p:nvSpPr>
          <p:cNvPr id="17" name="object 24">
            <a:extLst>
              <a:ext uri="{FF2B5EF4-FFF2-40B4-BE49-F238E27FC236}">
                <a16:creationId xmlns:a16="http://schemas.microsoft.com/office/drawing/2014/main" id="{32FE73D1-F99D-492D-A199-DB4E4DFC78D8}"/>
              </a:ext>
            </a:extLst>
          </p:cNvPr>
          <p:cNvSpPr txBox="1"/>
          <p:nvPr/>
        </p:nvSpPr>
        <p:spPr>
          <a:xfrm>
            <a:off x="1478938" y="3860069"/>
            <a:ext cx="1023386" cy="263534"/>
          </a:xfrm>
          <a:prstGeom prst="rect">
            <a:avLst/>
          </a:prstGeom>
        </p:spPr>
        <p:txBody>
          <a:bodyPr vert="horz" wrap="square" lIns="0" tIns="17145" rIns="0" bIns="0" rtlCol="0">
            <a:spAutoFit/>
          </a:bodyPr>
          <a:lstStyle/>
          <a:p>
            <a:pPr marL="12700">
              <a:spcBef>
                <a:spcPts val="135"/>
              </a:spcBef>
            </a:pPr>
            <a:r>
              <a:rPr sz="1600" spc="10" dirty="0">
                <a:solidFill>
                  <a:srgbClr val="808285"/>
                </a:solidFill>
                <a:latin typeface="Arial" panose="020B0604020202020204" pitchFamily="34" charset="0"/>
                <a:cs typeface="Arial" panose="020B0604020202020204" pitchFamily="34" charset="0"/>
              </a:rPr>
              <a:t>Uses</a:t>
            </a:r>
            <a:r>
              <a:rPr sz="1600" spc="-65" dirty="0">
                <a:solidFill>
                  <a:srgbClr val="808285"/>
                </a:solidFill>
                <a:latin typeface="Arial" panose="020B0604020202020204" pitchFamily="34" charset="0"/>
                <a:cs typeface="Arial" panose="020B0604020202020204" pitchFamily="34" charset="0"/>
              </a:rPr>
              <a:t> </a:t>
            </a:r>
            <a:r>
              <a:rPr sz="1600" spc="-15" dirty="0">
                <a:solidFill>
                  <a:srgbClr val="808285"/>
                </a:solidFill>
                <a:latin typeface="Arial" panose="020B0604020202020204" pitchFamily="34" charset="0"/>
                <a:cs typeface="Arial" panose="020B0604020202020204" pitchFamily="34" charset="0"/>
              </a:rPr>
              <a:t>CPU</a:t>
            </a:r>
            <a:endParaRPr sz="1600" dirty="0">
              <a:latin typeface="Arial" panose="020B0604020202020204" pitchFamily="34" charset="0"/>
              <a:cs typeface="Arial" panose="020B0604020202020204" pitchFamily="34" charset="0"/>
            </a:endParaRPr>
          </a:p>
        </p:txBody>
      </p:sp>
      <p:sp>
        <p:nvSpPr>
          <p:cNvPr id="18" name="object 25">
            <a:extLst>
              <a:ext uri="{FF2B5EF4-FFF2-40B4-BE49-F238E27FC236}">
                <a16:creationId xmlns:a16="http://schemas.microsoft.com/office/drawing/2014/main" id="{5590CF60-E850-465A-9F00-9420C572D0A1}"/>
              </a:ext>
            </a:extLst>
          </p:cNvPr>
          <p:cNvSpPr txBox="1"/>
          <p:nvPr/>
        </p:nvSpPr>
        <p:spPr>
          <a:xfrm>
            <a:off x="1325210" y="4576559"/>
            <a:ext cx="1363748" cy="527773"/>
          </a:xfrm>
          <a:prstGeom prst="rect">
            <a:avLst/>
          </a:prstGeom>
        </p:spPr>
        <p:txBody>
          <a:bodyPr vert="horz" wrap="square" lIns="0" tIns="11430" rIns="0" bIns="0" rtlCol="0">
            <a:spAutoFit/>
          </a:bodyPr>
          <a:lstStyle/>
          <a:p>
            <a:pPr marL="163195" marR="5080" indent="-151130" algn="ctr">
              <a:lnSpc>
                <a:spcPct val="105800"/>
              </a:lnSpc>
              <a:spcBef>
                <a:spcPts val="90"/>
              </a:spcBef>
            </a:pPr>
            <a:r>
              <a:rPr sz="1600" spc="10" dirty="0">
                <a:solidFill>
                  <a:srgbClr val="808285"/>
                </a:solidFill>
                <a:latin typeface="Arial" panose="020B0604020202020204" pitchFamily="34" charset="0"/>
                <a:cs typeface="Arial" panose="020B0604020202020204" pitchFamily="34" charset="0"/>
              </a:rPr>
              <a:t>Uses</a:t>
            </a:r>
            <a:r>
              <a:rPr sz="1600" spc="-100" dirty="0">
                <a:solidFill>
                  <a:srgbClr val="808285"/>
                </a:solidFill>
                <a:latin typeface="Arial" panose="020B0604020202020204" pitchFamily="34" charset="0"/>
                <a:cs typeface="Arial" panose="020B0604020202020204" pitchFamily="34" charset="0"/>
              </a:rPr>
              <a:t> </a:t>
            </a:r>
            <a:endParaRPr lang="en-CA" sz="1600" spc="-100" dirty="0">
              <a:solidFill>
                <a:srgbClr val="808285"/>
              </a:solidFill>
              <a:latin typeface="Arial" panose="020B0604020202020204" pitchFamily="34" charset="0"/>
              <a:cs typeface="Arial" panose="020B0604020202020204" pitchFamily="34" charset="0"/>
            </a:endParaRPr>
          </a:p>
          <a:p>
            <a:pPr marL="163195" marR="5080" indent="-151130" algn="ctr">
              <a:lnSpc>
                <a:spcPct val="105800"/>
              </a:lnSpc>
              <a:spcBef>
                <a:spcPts val="90"/>
              </a:spcBef>
            </a:pPr>
            <a:r>
              <a:rPr sz="1600" spc="10" dirty="0">
                <a:solidFill>
                  <a:srgbClr val="808285"/>
                </a:solidFill>
                <a:latin typeface="Arial" panose="020B0604020202020204" pitchFamily="34" charset="0"/>
                <a:cs typeface="Arial" panose="020B0604020202020204" pitchFamily="34" charset="0"/>
              </a:rPr>
              <a:t>NVIDIA </a:t>
            </a:r>
            <a:r>
              <a:rPr lang="en-CA" sz="1600" spc="5" dirty="0">
                <a:solidFill>
                  <a:srgbClr val="808285"/>
                </a:solidFill>
                <a:latin typeface="Arial" panose="020B0604020202020204" pitchFamily="34" charset="0"/>
                <a:cs typeface="Arial" panose="020B0604020202020204" pitchFamily="34" charset="0"/>
              </a:rPr>
              <a:t>G</a:t>
            </a:r>
            <a:r>
              <a:rPr sz="1600" spc="-20" dirty="0">
                <a:solidFill>
                  <a:srgbClr val="808285"/>
                </a:solidFill>
                <a:latin typeface="Arial" panose="020B0604020202020204" pitchFamily="34" charset="0"/>
                <a:cs typeface="Arial" panose="020B0604020202020204" pitchFamily="34" charset="0"/>
              </a:rPr>
              <a:t>PU</a:t>
            </a:r>
            <a:endParaRP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45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6BAA7-0C7F-49A1-BAE1-A782020B60C8}"/>
              </a:ext>
            </a:extLst>
          </p:cNvPr>
          <p:cNvSpPr>
            <a:spLocks noGrp="1"/>
          </p:cNvSpPr>
          <p:nvPr>
            <p:ph type="body" sz="quarter" idx="13"/>
          </p:nvPr>
        </p:nvSpPr>
        <p:spPr>
          <a:xfrm>
            <a:off x="335970" y="1067579"/>
            <a:ext cx="11348031" cy="533400"/>
          </a:xfrm>
        </p:spPr>
        <p:txBody>
          <a:bodyPr/>
          <a:lstStyle/>
          <a:p>
            <a:pPr marL="12700">
              <a:spcBef>
                <a:spcPts val="100"/>
              </a:spcBef>
            </a:pPr>
            <a:r>
              <a:rPr lang="en-US" dirty="0"/>
              <a:t>PCoIP Ultra CPU Optimizations leverage the AVX2 instruction set of modern multi-core servers to  offer the color accuracy and Build-to-Lossless benefits embraced by millions of PCoIP users. AVX2  Acceleration extends PCoIP to 4K/UHD display resolution and high frame rates while preserving  most CPU cycles which are required for high performance software applications.</a:t>
            </a:r>
          </a:p>
          <a:p>
            <a:endParaRPr lang="en-US" dirty="0"/>
          </a:p>
          <a:p>
            <a:endParaRPr lang="en-CA" dirty="0"/>
          </a:p>
        </p:txBody>
      </p:sp>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13</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PCoIP Ultra CPU Optimizations</a:t>
            </a:r>
          </a:p>
        </p:txBody>
      </p:sp>
      <p:pic>
        <p:nvPicPr>
          <p:cNvPr id="85" name="Picture 84">
            <a:extLst>
              <a:ext uri="{FF2B5EF4-FFF2-40B4-BE49-F238E27FC236}">
                <a16:creationId xmlns:a16="http://schemas.microsoft.com/office/drawing/2014/main" id="{174D7C75-CAA2-434A-86FC-21328CC34351}"/>
              </a:ext>
            </a:extLst>
          </p:cNvPr>
          <p:cNvPicPr>
            <a:picLocks noChangeAspect="1"/>
          </p:cNvPicPr>
          <p:nvPr/>
        </p:nvPicPr>
        <p:blipFill>
          <a:blip r:embed="rId2"/>
          <a:stretch>
            <a:fillRect/>
          </a:stretch>
        </p:blipFill>
        <p:spPr>
          <a:xfrm>
            <a:off x="1287283" y="2808234"/>
            <a:ext cx="9433847" cy="3717347"/>
          </a:xfrm>
          <a:prstGeom prst="rect">
            <a:avLst/>
          </a:prstGeom>
        </p:spPr>
      </p:pic>
    </p:spTree>
    <p:extLst>
      <p:ext uri="{BB962C8B-B14F-4D97-AF65-F5344CB8AC3E}">
        <p14:creationId xmlns:p14="http://schemas.microsoft.com/office/powerpoint/2010/main" val="255882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6BAA7-0C7F-49A1-BAE1-A782020B60C8}"/>
              </a:ext>
            </a:extLst>
          </p:cNvPr>
          <p:cNvSpPr>
            <a:spLocks noGrp="1"/>
          </p:cNvSpPr>
          <p:nvPr>
            <p:ph type="body" sz="quarter" idx="13"/>
          </p:nvPr>
        </p:nvSpPr>
        <p:spPr>
          <a:xfrm>
            <a:off x="335970" y="1067579"/>
            <a:ext cx="11348031" cy="533400"/>
          </a:xfrm>
        </p:spPr>
        <p:txBody>
          <a:bodyPr/>
          <a:lstStyle/>
          <a:p>
            <a:pPr marL="12700" marR="5080">
              <a:lnSpc>
                <a:spcPct val="116700"/>
              </a:lnSpc>
              <a:spcBef>
                <a:spcPts val="860"/>
              </a:spcBef>
            </a:pPr>
            <a:r>
              <a:rPr lang="en-CA" dirty="0"/>
              <a:t>PCoIP Ultra GPU Optimizations leverage the NVIDIA NVENC encoder for H.264 or HEVC image  compression which offers CPU relief when working with processing-hungry applications such as CPU render engines. The NVENC encoder can also be configured for H.264 4:2:0 chroma sub-sampling which offers significant network bandwidth savings when operating video-centric  workloads over narrowband WAN networks.</a:t>
            </a:r>
          </a:p>
          <a:p>
            <a:endParaRPr lang="en-US" dirty="0"/>
          </a:p>
          <a:p>
            <a:endParaRPr lang="en-CA" dirty="0"/>
          </a:p>
        </p:txBody>
      </p:sp>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14</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PCoIP Ultra GPU Optimizations</a:t>
            </a:r>
          </a:p>
        </p:txBody>
      </p:sp>
      <p:pic>
        <p:nvPicPr>
          <p:cNvPr id="5" name="Picture 4">
            <a:extLst>
              <a:ext uri="{FF2B5EF4-FFF2-40B4-BE49-F238E27FC236}">
                <a16:creationId xmlns:a16="http://schemas.microsoft.com/office/drawing/2014/main" id="{2D67850E-4317-459C-A5E4-A77B034F5C8E}"/>
              </a:ext>
            </a:extLst>
          </p:cNvPr>
          <p:cNvPicPr>
            <a:picLocks noChangeAspect="1"/>
          </p:cNvPicPr>
          <p:nvPr/>
        </p:nvPicPr>
        <p:blipFill>
          <a:blip r:embed="rId2"/>
          <a:stretch>
            <a:fillRect/>
          </a:stretch>
        </p:blipFill>
        <p:spPr>
          <a:xfrm>
            <a:off x="1713586" y="3094464"/>
            <a:ext cx="8470650" cy="3366790"/>
          </a:xfrm>
          <a:prstGeom prst="rect">
            <a:avLst/>
          </a:prstGeom>
        </p:spPr>
      </p:pic>
    </p:spTree>
    <p:extLst>
      <p:ext uri="{BB962C8B-B14F-4D97-AF65-F5344CB8AC3E}">
        <p14:creationId xmlns:p14="http://schemas.microsoft.com/office/powerpoint/2010/main" val="1853235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6BAA7-0C7F-49A1-BAE1-A782020B60C8}"/>
              </a:ext>
            </a:extLst>
          </p:cNvPr>
          <p:cNvSpPr>
            <a:spLocks noGrp="1"/>
          </p:cNvSpPr>
          <p:nvPr>
            <p:ph type="body" sz="quarter" idx="13"/>
          </p:nvPr>
        </p:nvSpPr>
        <p:spPr>
          <a:xfrm>
            <a:off x="335971" y="1067578"/>
            <a:ext cx="6232610" cy="4603379"/>
          </a:xfrm>
        </p:spPr>
        <p:txBody>
          <a:bodyPr/>
          <a:lstStyle/>
          <a:p>
            <a:pPr marL="12700" marR="125095">
              <a:lnSpc>
                <a:spcPct val="116700"/>
              </a:lnSpc>
              <a:spcBef>
                <a:spcPts val="840"/>
              </a:spcBef>
            </a:pPr>
            <a:r>
              <a:rPr lang="en-US" dirty="0"/>
              <a:t>Teradici Cloud Access Manager simplifies and automates deployments of Cloud Access Software  by brokering PCoIP connections to remote Windows or Linux desktops and workstations, all from a single administration console. </a:t>
            </a:r>
          </a:p>
          <a:p>
            <a:pPr marL="355600" marR="125095" indent="-342900">
              <a:lnSpc>
                <a:spcPct val="116700"/>
              </a:lnSpc>
              <a:spcBef>
                <a:spcPts val="840"/>
              </a:spcBef>
              <a:buFont typeface="Arial" panose="020B0604020202020204" pitchFamily="34" charset="0"/>
              <a:buChar char="•"/>
            </a:pPr>
            <a:r>
              <a:rPr lang="en-US" sz="1700" dirty="0"/>
              <a:t>Enables highly scalable and cost-effective deployments while enabling secure user entitlements and management of cloud compute costs. </a:t>
            </a:r>
          </a:p>
          <a:p>
            <a:pPr marL="355600" marR="125095" indent="-342900">
              <a:lnSpc>
                <a:spcPct val="116700"/>
              </a:lnSpc>
              <a:spcBef>
                <a:spcPts val="840"/>
              </a:spcBef>
              <a:buFont typeface="Arial" panose="020B0604020202020204" pitchFamily="34" charset="0"/>
              <a:buChar char="•"/>
            </a:pPr>
            <a:r>
              <a:rPr lang="en-US" sz="1700" dirty="0"/>
              <a:t>Included with your Teradici Cloud Access Software license. </a:t>
            </a:r>
          </a:p>
          <a:p>
            <a:pPr marL="355600" marR="125095" indent="-342900">
              <a:lnSpc>
                <a:spcPct val="116700"/>
              </a:lnSpc>
              <a:spcBef>
                <a:spcPts val="840"/>
              </a:spcBef>
              <a:buFont typeface="Arial" panose="020B0604020202020204" pitchFamily="34" charset="0"/>
              <a:buChar char="•"/>
            </a:pPr>
            <a:r>
              <a:rPr lang="en-US" sz="1700" dirty="0"/>
              <a:t>Anticipates future connection scenarios, allowing extension of capabilities from on-premises to cloud based remote workstations or hybrid scenarios at own pace. </a:t>
            </a:r>
          </a:p>
          <a:p>
            <a:pPr marL="355600" marR="125095" indent="-342900">
              <a:lnSpc>
                <a:spcPct val="116700"/>
              </a:lnSpc>
              <a:spcBef>
                <a:spcPts val="840"/>
              </a:spcBef>
              <a:buFont typeface="Arial" panose="020B0604020202020204" pitchFamily="34" charset="0"/>
              <a:buChar char="•"/>
            </a:pPr>
            <a:r>
              <a:rPr lang="en-US" sz="1700" dirty="0"/>
              <a:t>Rapid deployment scripts for public clouds available on </a:t>
            </a:r>
            <a:r>
              <a:rPr lang="en-US" sz="1700" dirty="0">
                <a:hlinkClick r:id="rId2">
                  <a:extLst>
                    <a:ext uri="{A12FA001-AC4F-418D-AE19-62706E023703}">
                      <ahyp:hlinkClr xmlns:ahyp="http://schemas.microsoft.com/office/drawing/2018/hyperlinkcolor" val="tx"/>
                    </a:ext>
                  </a:extLst>
                </a:hlinkClick>
              </a:rPr>
              <a:t>GitHub</a:t>
            </a:r>
            <a:r>
              <a:rPr lang="en-US" sz="1700" dirty="0"/>
              <a:t>.</a:t>
            </a:r>
          </a:p>
          <a:p>
            <a:endParaRPr lang="en-US" dirty="0"/>
          </a:p>
          <a:p>
            <a:endParaRPr lang="en-CA" dirty="0"/>
          </a:p>
        </p:txBody>
      </p:sp>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15</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Cloud Access Manager for Online Deployments</a:t>
            </a:r>
          </a:p>
        </p:txBody>
      </p:sp>
      <p:pic>
        <p:nvPicPr>
          <p:cNvPr id="125" name="Picture 124">
            <a:extLst>
              <a:ext uri="{FF2B5EF4-FFF2-40B4-BE49-F238E27FC236}">
                <a16:creationId xmlns:a16="http://schemas.microsoft.com/office/drawing/2014/main" id="{E503EB58-670F-42AD-AEF5-657A72BB90D4}"/>
              </a:ext>
            </a:extLst>
          </p:cNvPr>
          <p:cNvPicPr>
            <a:picLocks noChangeAspect="1"/>
          </p:cNvPicPr>
          <p:nvPr/>
        </p:nvPicPr>
        <p:blipFill>
          <a:blip r:embed="rId3"/>
          <a:stretch>
            <a:fillRect/>
          </a:stretch>
        </p:blipFill>
        <p:spPr>
          <a:xfrm>
            <a:off x="6568581" y="1684935"/>
            <a:ext cx="5326038" cy="4105487"/>
          </a:xfrm>
          <a:prstGeom prst="rect">
            <a:avLst/>
          </a:prstGeom>
        </p:spPr>
      </p:pic>
    </p:spTree>
    <p:extLst>
      <p:ext uri="{BB962C8B-B14F-4D97-AF65-F5344CB8AC3E}">
        <p14:creationId xmlns:p14="http://schemas.microsoft.com/office/powerpoint/2010/main" val="398502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6BAA7-0C7F-49A1-BAE1-A782020B60C8}"/>
              </a:ext>
            </a:extLst>
          </p:cNvPr>
          <p:cNvSpPr>
            <a:spLocks noGrp="1"/>
          </p:cNvSpPr>
          <p:nvPr>
            <p:ph type="body" sz="quarter" idx="13"/>
          </p:nvPr>
        </p:nvSpPr>
        <p:spPr>
          <a:xfrm>
            <a:off x="335970" y="1067579"/>
            <a:ext cx="11348031" cy="533400"/>
          </a:xfrm>
        </p:spPr>
        <p:txBody>
          <a:bodyPr/>
          <a:lstStyle/>
          <a:p>
            <a:pPr marL="12700">
              <a:spcBef>
                <a:spcPts val="1040"/>
              </a:spcBef>
            </a:pPr>
            <a:r>
              <a:rPr lang="en-US" b="1" dirty="0">
                <a:solidFill>
                  <a:schemeClr val="tx1"/>
                </a:solidFill>
              </a:rPr>
              <a:t>Teradici Connection Broker APIs and SDKs</a:t>
            </a:r>
          </a:p>
          <a:p>
            <a:pPr marL="12700" marR="5080">
              <a:lnSpc>
                <a:spcPct val="116700"/>
              </a:lnSpc>
            </a:pPr>
            <a:r>
              <a:rPr lang="en-US" dirty="0"/>
              <a:t>Teradici offers a flexible set of APIs and SDKs enabling customers to develop turnkey workflows and customized production environments. You can choose self-integration or leverage our Professional Services Team to assist solving your unique production challenges.</a:t>
            </a:r>
          </a:p>
          <a:p>
            <a:pPr>
              <a:spcBef>
                <a:spcPts val="35"/>
              </a:spcBef>
            </a:pPr>
            <a:endParaRPr lang="en-US" dirty="0"/>
          </a:p>
          <a:p>
            <a:pPr marL="12700">
              <a:spcBef>
                <a:spcPts val="5"/>
              </a:spcBef>
            </a:pPr>
            <a:r>
              <a:rPr lang="en-US" b="1" dirty="0" err="1">
                <a:solidFill>
                  <a:schemeClr val="tx1"/>
                </a:solidFill>
              </a:rPr>
              <a:t>Leostream</a:t>
            </a:r>
            <a:r>
              <a:rPr lang="en-US" b="1" dirty="0">
                <a:solidFill>
                  <a:schemeClr val="tx1"/>
                </a:solidFill>
              </a:rPr>
              <a:t>, Virtual Cable and </a:t>
            </a:r>
            <a:r>
              <a:rPr lang="en-US" b="1" dirty="0" err="1">
                <a:solidFill>
                  <a:schemeClr val="tx1"/>
                </a:solidFill>
              </a:rPr>
              <a:t>ClearCube</a:t>
            </a:r>
            <a:r>
              <a:rPr lang="en-US" b="1" dirty="0">
                <a:solidFill>
                  <a:schemeClr val="tx1"/>
                </a:solidFill>
              </a:rPr>
              <a:t> Connection Brokers</a:t>
            </a:r>
          </a:p>
          <a:p>
            <a:pPr marL="12700" marR="67945">
              <a:lnSpc>
                <a:spcPct val="116700"/>
              </a:lnSpc>
            </a:pPr>
            <a:r>
              <a:rPr lang="en-US" dirty="0" err="1"/>
              <a:t>Leostream</a:t>
            </a:r>
            <a:r>
              <a:rPr lang="en-US" dirty="0"/>
              <a:t> offers robust Cloud Access Software connection management from a single console,  including a range of advanced security and provisioning features suited to dark site and offline  infrastructure required for government IT deployments. Virtual Cable UDS Enterprise is a  multiplatform broker to manage Windows and Linux virtual desktops hosted in data center or in the  cloud. </a:t>
            </a:r>
            <a:r>
              <a:rPr lang="en-US" dirty="0" err="1"/>
              <a:t>ClearCube</a:t>
            </a:r>
            <a:r>
              <a:rPr lang="en-US" dirty="0"/>
              <a:t> </a:t>
            </a:r>
            <a:r>
              <a:rPr lang="en-US" dirty="0" err="1"/>
              <a:t>Sentral</a:t>
            </a:r>
            <a:r>
              <a:rPr lang="en-US" dirty="0"/>
              <a:t> allows PCoIP Zero Client users to log in from anywhere.</a:t>
            </a:r>
          </a:p>
          <a:p>
            <a:endParaRPr lang="en-US" dirty="0"/>
          </a:p>
          <a:p>
            <a:endParaRPr lang="en-CA" dirty="0"/>
          </a:p>
        </p:txBody>
      </p:sp>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16</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Offline Deployment Options</a:t>
            </a:r>
          </a:p>
        </p:txBody>
      </p:sp>
    </p:spTree>
    <p:extLst>
      <p:ext uri="{BB962C8B-B14F-4D97-AF65-F5344CB8AC3E}">
        <p14:creationId xmlns:p14="http://schemas.microsoft.com/office/powerpoint/2010/main" val="3326691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6BAA7-0C7F-49A1-BAE1-A782020B60C8}"/>
              </a:ext>
            </a:extLst>
          </p:cNvPr>
          <p:cNvSpPr>
            <a:spLocks noGrp="1"/>
          </p:cNvSpPr>
          <p:nvPr>
            <p:ph type="body" sz="quarter" idx="13"/>
          </p:nvPr>
        </p:nvSpPr>
        <p:spPr>
          <a:xfrm>
            <a:off x="335971" y="1067578"/>
            <a:ext cx="5846716" cy="4435599"/>
          </a:xfrm>
        </p:spPr>
        <p:txBody>
          <a:bodyPr/>
          <a:lstStyle/>
          <a:p>
            <a:pPr marL="12700" marR="5080">
              <a:lnSpc>
                <a:spcPct val="116700"/>
              </a:lnSpc>
              <a:spcBef>
                <a:spcPts val="1340"/>
              </a:spcBef>
            </a:pPr>
            <a:r>
              <a:rPr lang="en-US" sz="1700" dirty="0"/>
              <a:t>Content creators, studios and software vendors are rethinking traditional workflows in pursuit of optimized workflows that leverage latest graphics platforms. With the release of Autodesk Maya 2020 and Arnold 6 come new GPU-accelerated capabilities, giving creative professionals the speed and interactivity needed to iterate faster on projects, shorten the review and approval loop, and get  jobs done on time. From real-time look development to final-frame rendering, Arnold 6 can be now be used for full production rendering with NVIDIA RTX GPUs and RTX Server.</a:t>
            </a:r>
          </a:p>
          <a:p>
            <a:pPr>
              <a:spcBef>
                <a:spcPts val="35"/>
              </a:spcBef>
            </a:pPr>
            <a:endParaRPr lang="en-US" sz="1700" dirty="0"/>
          </a:p>
          <a:p>
            <a:pPr marL="12700">
              <a:spcBef>
                <a:spcPts val="5"/>
              </a:spcBef>
            </a:pPr>
            <a:r>
              <a:rPr lang="en-US" sz="1700" dirty="0"/>
              <a:t>Teradici Cloud Access Software ensures that the RTX user experience comes without compromise – while studios can leverage PCoIP technology for conformance with MPAA content security  guidelines and achieve Trusted Partner Network (TPN) compliance.</a:t>
            </a:r>
          </a:p>
          <a:p>
            <a:endParaRPr lang="en-US" sz="1700" dirty="0"/>
          </a:p>
          <a:p>
            <a:endParaRPr lang="en-CA" sz="1700" dirty="0"/>
          </a:p>
        </p:txBody>
      </p:sp>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17</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Reference Architecture: </a:t>
            </a:r>
            <a:br>
              <a:rPr lang="en-CA" dirty="0"/>
            </a:br>
            <a:r>
              <a:rPr lang="en-CA" dirty="0"/>
              <a:t>Real-time Ray-tracing with NVIDIA RTX and Autodesk</a:t>
            </a:r>
          </a:p>
        </p:txBody>
      </p:sp>
      <p:pic>
        <p:nvPicPr>
          <p:cNvPr id="5" name="Picture 4">
            <a:extLst>
              <a:ext uri="{FF2B5EF4-FFF2-40B4-BE49-F238E27FC236}">
                <a16:creationId xmlns:a16="http://schemas.microsoft.com/office/drawing/2014/main" id="{2B75D425-7BAC-4381-99A0-C94A97950AC7}"/>
              </a:ext>
            </a:extLst>
          </p:cNvPr>
          <p:cNvPicPr>
            <a:picLocks noChangeAspect="1"/>
          </p:cNvPicPr>
          <p:nvPr/>
        </p:nvPicPr>
        <p:blipFill>
          <a:blip r:embed="rId2"/>
          <a:stretch>
            <a:fillRect/>
          </a:stretch>
        </p:blipFill>
        <p:spPr>
          <a:xfrm>
            <a:off x="6349750" y="1473714"/>
            <a:ext cx="5566130" cy="4334632"/>
          </a:xfrm>
          <a:prstGeom prst="rect">
            <a:avLst/>
          </a:prstGeom>
        </p:spPr>
      </p:pic>
    </p:spTree>
    <p:extLst>
      <p:ext uri="{BB962C8B-B14F-4D97-AF65-F5344CB8AC3E}">
        <p14:creationId xmlns:p14="http://schemas.microsoft.com/office/powerpoint/2010/main" val="365321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18</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Get Started Today</a:t>
            </a:r>
          </a:p>
        </p:txBody>
      </p:sp>
      <p:sp>
        <p:nvSpPr>
          <p:cNvPr id="5" name="object 2">
            <a:extLst>
              <a:ext uri="{FF2B5EF4-FFF2-40B4-BE49-F238E27FC236}">
                <a16:creationId xmlns:a16="http://schemas.microsoft.com/office/drawing/2014/main" id="{AF4060C2-6F39-4BE6-9D48-AEC00C46EA6B}"/>
              </a:ext>
            </a:extLst>
          </p:cNvPr>
          <p:cNvSpPr/>
          <p:nvPr/>
        </p:nvSpPr>
        <p:spPr>
          <a:xfrm>
            <a:off x="274786" y="1147811"/>
            <a:ext cx="11327187" cy="5219433"/>
          </a:xfrm>
          <a:custGeom>
            <a:avLst/>
            <a:gdLst/>
            <a:ahLst/>
            <a:cxnLst/>
            <a:rect l="l" t="t" r="r" b="b"/>
            <a:pathLst>
              <a:path w="5568950" h="4810125">
                <a:moveTo>
                  <a:pt x="0" y="4809744"/>
                </a:moveTo>
                <a:lnTo>
                  <a:pt x="5568696" y="4809744"/>
                </a:lnTo>
                <a:lnTo>
                  <a:pt x="5568696" y="0"/>
                </a:lnTo>
                <a:lnTo>
                  <a:pt x="0" y="0"/>
                </a:lnTo>
                <a:lnTo>
                  <a:pt x="0" y="4809744"/>
                </a:lnTo>
                <a:close/>
              </a:path>
            </a:pathLst>
          </a:custGeom>
          <a:solidFill>
            <a:srgbClr val="E1F4FD"/>
          </a:solidFill>
        </p:spPr>
        <p:txBody>
          <a:bodyPr wrap="square" lIns="0" tIns="0" rIns="0" bIns="0" rtlCol="0"/>
          <a:lstStyle/>
          <a:p>
            <a:endParaRPr>
              <a:latin typeface="+mj-lt"/>
            </a:endParaRPr>
          </a:p>
        </p:txBody>
      </p:sp>
      <p:sp>
        <p:nvSpPr>
          <p:cNvPr id="6" name="object 3">
            <a:extLst>
              <a:ext uri="{FF2B5EF4-FFF2-40B4-BE49-F238E27FC236}">
                <a16:creationId xmlns:a16="http://schemas.microsoft.com/office/drawing/2014/main" id="{B42D74D7-1715-4888-93A7-12D5EAAF4118}"/>
              </a:ext>
            </a:extLst>
          </p:cNvPr>
          <p:cNvSpPr/>
          <p:nvPr/>
        </p:nvSpPr>
        <p:spPr>
          <a:xfrm>
            <a:off x="611894" y="5456833"/>
            <a:ext cx="10782125" cy="786330"/>
          </a:xfrm>
          <a:custGeom>
            <a:avLst/>
            <a:gdLst/>
            <a:ahLst/>
            <a:cxnLst/>
            <a:rect l="l" t="t" r="r" b="b"/>
            <a:pathLst>
              <a:path w="5163184" h="603885">
                <a:moveTo>
                  <a:pt x="0" y="603503"/>
                </a:moveTo>
                <a:lnTo>
                  <a:pt x="5162588" y="603503"/>
                </a:lnTo>
                <a:lnTo>
                  <a:pt x="5162588" y="0"/>
                </a:lnTo>
                <a:lnTo>
                  <a:pt x="0" y="0"/>
                </a:lnTo>
                <a:lnTo>
                  <a:pt x="0" y="603503"/>
                </a:lnTo>
                <a:close/>
              </a:path>
            </a:pathLst>
          </a:custGeom>
          <a:solidFill>
            <a:srgbClr val="F78F2C"/>
          </a:solidFill>
        </p:spPr>
        <p:txBody>
          <a:bodyPr wrap="square" lIns="0" tIns="0" rIns="0" bIns="0" rtlCol="0"/>
          <a:lstStyle/>
          <a:p>
            <a:endParaRPr>
              <a:latin typeface="+mj-lt"/>
            </a:endParaRPr>
          </a:p>
        </p:txBody>
      </p:sp>
      <p:sp>
        <p:nvSpPr>
          <p:cNvPr id="8" name="object 6">
            <a:extLst>
              <a:ext uri="{FF2B5EF4-FFF2-40B4-BE49-F238E27FC236}">
                <a16:creationId xmlns:a16="http://schemas.microsoft.com/office/drawing/2014/main" id="{339FD00C-6D94-4208-ACA2-06C2B8ECD698}"/>
              </a:ext>
            </a:extLst>
          </p:cNvPr>
          <p:cNvSpPr txBox="1"/>
          <p:nvPr/>
        </p:nvSpPr>
        <p:spPr>
          <a:xfrm>
            <a:off x="611894" y="5490018"/>
            <a:ext cx="5163185" cy="676467"/>
          </a:xfrm>
          <a:prstGeom prst="rect">
            <a:avLst/>
          </a:prstGeom>
        </p:spPr>
        <p:txBody>
          <a:bodyPr vert="horz" wrap="square" lIns="0" tIns="52705" rIns="0" bIns="0" rtlCol="0">
            <a:spAutoFit/>
          </a:bodyPr>
          <a:lstStyle/>
          <a:p>
            <a:pPr marL="847725">
              <a:spcBef>
                <a:spcPts val="415"/>
              </a:spcBef>
            </a:pPr>
            <a:r>
              <a:rPr dirty="0">
                <a:latin typeface="+mj-lt"/>
                <a:cs typeface="Poppins"/>
                <a:hlinkClick r:id="rId2">
                  <a:extLst>
                    <a:ext uri="{A12FA001-AC4F-418D-AE19-62706E023703}">
                      <ahyp:hlinkClr xmlns:ahyp="http://schemas.microsoft.com/office/drawing/2018/hyperlinkcolor" val="tx"/>
                    </a:ext>
                  </a:extLst>
                </a:hlinkClick>
              </a:rPr>
              <a:t>TO LEARN MORE</a:t>
            </a:r>
            <a:r>
              <a:rPr spc="-5" dirty="0">
                <a:latin typeface="+mj-lt"/>
                <a:cs typeface="Poppins"/>
                <a:hlinkClick r:id="rId2">
                  <a:extLst>
                    <a:ext uri="{A12FA001-AC4F-418D-AE19-62706E023703}">
                      <ahyp:hlinkClr xmlns:ahyp="http://schemas.microsoft.com/office/drawing/2018/hyperlinkcolor" val="tx"/>
                    </a:ext>
                  </a:extLst>
                </a:hlinkClick>
              </a:rPr>
              <a:t> </a:t>
            </a:r>
            <a:r>
              <a:rPr dirty="0">
                <a:latin typeface="+mj-lt"/>
                <a:cs typeface="Poppins"/>
                <a:hlinkClick r:id="rId2">
                  <a:extLst>
                    <a:ext uri="{A12FA001-AC4F-418D-AE19-62706E023703}">
                      <ahyp:hlinkClr xmlns:ahyp="http://schemas.microsoft.com/office/drawing/2018/hyperlinkcolor" val="tx"/>
                    </a:ext>
                  </a:extLst>
                </a:hlinkClick>
              </a:rPr>
              <a:t>VISIT</a:t>
            </a:r>
            <a:endParaRPr dirty="0">
              <a:latin typeface="+mj-lt"/>
              <a:cs typeface="Poppins"/>
            </a:endParaRPr>
          </a:p>
          <a:p>
            <a:pPr marL="847725">
              <a:spcBef>
                <a:spcPts val="340"/>
              </a:spcBef>
            </a:pPr>
            <a:r>
              <a:rPr sz="2000" b="1" dirty="0">
                <a:latin typeface="+mj-lt"/>
                <a:cs typeface="Poppins"/>
                <a:hlinkClick r:id="rId2">
                  <a:extLst>
                    <a:ext uri="{A12FA001-AC4F-418D-AE19-62706E023703}">
                      <ahyp:hlinkClr xmlns:ahyp="http://schemas.microsoft.com/office/drawing/2018/hyperlinkcolor" val="tx"/>
                    </a:ext>
                  </a:extLst>
                </a:hlinkClick>
              </a:rPr>
              <a:t>teradici.com/cloud-access-software</a:t>
            </a:r>
            <a:endParaRPr sz="2000" dirty="0">
              <a:latin typeface="+mj-lt"/>
              <a:cs typeface="Poppins"/>
            </a:endParaRPr>
          </a:p>
        </p:txBody>
      </p:sp>
      <p:sp>
        <p:nvSpPr>
          <p:cNvPr id="9" name="object 7">
            <a:extLst>
              <a:ext uri="{FF2B5EF4-FFF2-40B4-BE49-F238E27FC236}">
                <a16:creationId xmlns:a16="http://schemas.microsoft.com/office/drawing/2014/main" id="{0C863F4A-210F-44A9-B50A-92D0D22F6A15}"/>
              </a:ext>
            </a:extLst>
          </p:cNvPr>
          <p:cNvSpPr txBox="1"/>
          <p:nvPr/>
        </p:nvSpPr>
        <p:spPr>
          <a:xfrm>
            <a:off x="619066" y="2408730"/>
            <a:ext cx="4976392" cy="1604735"/>
          </a:xfrm>
          <a:prstGeom prst="rect">
            <a:avLst/>
          </a:prstGeom>
        </p:spPr>
        <p:txBody>
          <a:bodyPr vert="horz" wrap="square" lIns="0" tIns="12700" rIns="0" bIns="0" rtlCol="0">
            <a:spAutoFit/>
          </a:bodyPr>
          <a:lstStyle/>
          <a:p>
            <a:pPr marR="5080">
              <a:lnSpc>
                <a:spcPct val="116700"/>
              </a:lnSpc>
              <a:spcBef>
                <a:spcPts val="100"/>
              </a:spcBef>
            </a:pPr>
            <a:r>
              <a:rPr spc="-10" dirty="0">
                <a:latin typeface="+mj-lt"/>
                <a:cs typeface="Roboto Light"/>
              </a:rPr>
              <a:t>Teradici </a:t>
            </a:r>
            <a:r>
              <a:rPr spc="-5" dirty="0">
                <a:latin typeface="+mj-lt"/>
                <a:cs typeface="Roboto Light"/>
              </a:rPr>
              <a:t>Cloud </a:t>
            </a:r>
            <a:r>
              <a:rPr dirty="0">
                <a:latin typeface="+mj-lt"/>
                <a:cs typeface="Roboto Light"/>
              </a:rPr>
              <a:t>Access </a:t>
            </a:r>
            <a:r>
              <a:rPr spc="-5" dirty="0">
                <a:latin typeface="+mj-lt"/>
                <a:cs typeface="Roboto Light"/>
              </a:rPr>
              <a:t>Software, including  Standard </a:t>
            </a:r>
            <a:r>
              <a:rPr dirty="0">
                <a:latin typeface="+mj-lt"/>
                <a:cs typeface="Roboto Light"/>
              </a:rPr>
              <a:t>and </a:t>
            </a:r>
            <a:r>
              <a:rPr spc="-5" dirty="0">
                <a:latin typeface="+mj-lt"/>
                <a:cs typeface="Roboto Light"/>
              </a:rPr>
              <a:t>Graphics </a:t>
            </a:r>
            <a:r>
              <a:rPr dirty="0">
                <a:latin typeface="+mj-lt"/>
                <a:cs typeface="Roboto Light"/>
              </a:rPr>
              <a:t>editions </a:t>
            </a:r>
            <a:r>
              <a:rPr spc="-5" dirty="0">
                <a:latin typeface="+mj-lt"/>
                <a:cs typeface="Roboto Light"/>
              </a:rPr>
              <a:t>are available for </a:t>
            </a:r>
            <a:r>
              <a:rPr dirty="0">
                <a:latin typeface="+mj-lt"/>
                <a:cs typeface="Roboto Light"/>
              </a:rPr>
              <a:t>download with </a:t>
            </a:r>
            <a:r>
              <a:rPr spc="-5" dirty="0">
                <a:latin typeface="+mj-lt"/>
                <a:cs typeface="Roboto Light"/>
              </a:rPr>
              <a:t>trial licenses for Windows or </a:t>
            </a:r>
            <a:r>
              <a:rPr dirty="0">
                <a:latin typeface="+mj-lt"/>
                <a:cs typeface="Roboto Light"/>
              </a:rPr>
              <a:t>Linux </a:t>
            </a:r>
            <a:r>
              <a:rPr spc="-5" dirty="0">
                <a:latin typeface="+mj-lt"/>
                <a:cs typeface="Roboto Light"/>
              </a:rPr>
              <a:t>platforms. </a:t>
            </a:r>
            <a:r>
              <a:rPr spc="-15" dirty="0">
                <a:latin typeface="+mj-lt"/>
                <a:cs typeface="Roboto Light"/>
              </a:rPr>
              <a:t>You </a:t>
            </a:r>
            <a:r>
              <a:rPr spc="-5" dirty="0">
                <a:latin typeface="+mj-lt"/>
                <a:cs typeface="Roboto Light"/>
              </a:rPr>
              <a:t>can install the trial on physical, virtualized or cloud-based remote </a:t>
            </a:r>
            <a:r>
              <a:rPr dirty="0">
                <a:latin typeface="+mj-lt"/>
                <a:cs typeface="Roboto Light"/>
              </a:rPr>
              <a:t>workstations.</a:t>
            </a:r>
          </a:p>
        </p:txBody>
      </p:sp>
      <p:sp>
        <p:nvSpPr>
          <p:cNvPr id="10" name="object 8">
            <a:extLst>
              <a:ext uri="{FF2B5EF4-FFF2-40B4-BE49-F238E27FC236}">
                <a16:creationId xmlns:a16="http://schemas.microsoft.com/office/drawing/2014/main" id="{7F3C448E-77C4-46F2-8E94-F13231CEE95D}"/>
              </a:ext>
            </a:extLst>
          </p:cNvPr>
          <p:cNvSpPr txBox="1"/>
          <p:nvPr/>
        </p:nvSpPr>
        <p:spPr>
          <a:xfrm>
            <a:off x="611892" y="4292958"/>
            <a:ext cx="5047935" cy="814325"/>
          </a:xfrm>
          <a:prstGeom prst="rect">
            <a:avLst/>
          </a:prstGeom>
        </p:spPr>
        <p:txBody>
          <a:bodyPr vert="horz" wrap="square" lIns="0" tIns="54610" rIns="0" bIns="0" rtlCol="0">
            <a:spAutoFit/>
          </a:bodyPr>
          <a:lstStyle/>
          <a:p>
            <a:pPr marL="1905">
              <a:spcBef>
                <a:spcPts val="430"/>
              </a:spcBef>
            </a:pPr>
            <a:r>
              <a:rPr spc="-20" dirty="0">
                <a:latin typeface="+mj-lt"/>
                <a:cs typeface="Arial"/>
              </a:rPr>
              <a:t>SIGN </a:t>
            </a:r>
            <a:r>
              <a:rPr spc="-35" dirty="0">
                <a:latin typeface="+mj-lt"/>
                <a:cs typeface="Arial"/>
              </a:rPr>
              <a:t>UP </a:t>
            </a:r>
            <a:r>
              <a:rPr spc="-65" dirty="0">
                <a:latin typeface="+mj-lt"/>
                <a:cs typeface="Arial"/>
              </a:rPr>
              <a:t>FOR  </a:t>
            </a:r>
            <a:r>
              <a:rPr spc="-60" dirty="0">
                <a:latin typeface="+mj-lt"/>
                <a:cs typeface="Arial"/>
              </a:rPr>
              <a:t>YOUR </a:t>
            </a:r>
            <a:r>
              <a:rPr spc="-70" dirty="0">
                <a:latin typeface="+mj-lt"/>
                <a:cs typeface="Arial"/>
              </a:rPr>
              <a:t>FREE</a:t>
            </a:r>
            <a:r>
              <a:rPr spc="-60" dirty="0">
                <a:latin typeface="+mj-lt"/>
                <a:cs typeface="Arial"/>
              </a:rPr>
              <a:t> </a:t>
            </a:r>
            <a:r>
              <a:rPr spc="10" dirty="0">
                <a:latin typeface="+mj-lt"/>
                <a:cs typeface="Arial"/>
              </a:rPr>
              <a:t>TRIAL</a:t>
            </a:r>
            <a:endParaRPr dirty="0">
              <a:latin typeface="+mj-lt"/>
              <a:cs typeface="Arial"/>
            </a:endParaRPr>
          </a:p>
          <a:p>
            <a:pPr>
              <a:spcBef>
                <a:spcPts val="400"/>
              </a:spcBef>
            </a:pPr>
            <a:r>
              <a:rPr sz="2800" b="1" spc="5" dirty="0">
                <a:solidFill>
                  <a:srgbClr val="F78F2C"/>
                </a:solidFill>
                <a:latin typeface="+mj-lt"/>
                <a:cs typeface="Poppins"/>
                <a:hlinkClick r:id="rId3"/>
              </a:rPr>
              <a:t>teradici.com/cas-demo</a:t>
            </a:r>
            <a:endParaRPr sz="2800" dirty="0">
              <a:latin typeface="+mj-lt"/>
              <a:cs typeface="Poppins"/>
            </a:endParaRPr>
          </a:p>
        </p:txBody>
      </p:sp>
      <p:sp>
        <p:nvSpPr>
          <p:cNvPr id="11" name="object 9">
            <a:extLst>
              <a:ext uri="{FF2B5EF4-FFF2-40B4-BE49-F238E27FC236}">
                <a16:creationId xmlns:a16="http://schemas.microsoft.com/office/drawing/2014/main" id="{8B0BDDA9-C180-4EE9-99A6-E338FE858742}"/>
              </a:ext>
            </a:extLst>
          </p:cNvPr>
          <p:cNvSpPr txBox="1"/>
          <p:nvPr/>
        </p:nvSpPr>
        <p:spPr>
          <a:xfrm>
            <a:off x="6325299" y="2436361"/>
            <a:ext cx="5041784" cy="1423467"/>
          </a:xfrm>
          <a:prstGeom prst="rect">
            <a:avLst/>
          </a:prstGeom>
        </p:spPr>
        <p:txBody>
          <a:bodyPr vert="horz" wrap="square" lIns="0" tIns="38100" rIns="0" bIns="0" rtlCol="0">
            <a:spAutoFit/>
          </a:bodyPr>
          <a:lstStyle/>
          <a:p>
            <a:pPr>
              <a:spcBef>
                <a:spcPts val="300"/>
              </a:spcBef>
            </a:pPr>
            <a:r>
              <a:rPr spc="-30" dirty="0">
                <a:latin typeface="+mj-lt"/>
                <a:cs typeface="Roboto Light"/>
              </a:rPr>
              <a:t>Teradici </a:t>
            </a:r>
            <a:r>
              <a:rPr spc="-20" dirty="0">
                <a:latin typeface="+mj-lt"/>
                <a:cs typeface="Roboto Light"/>
              </a:rPr>
              <a:t>Cloud Access </a:t>
            </a:r>
            <a:r>
              <a:rPr spc="-25" dirty="0">
                <a:latin typeface="+mj-lt"/>
                <a:cs typeface="Roboto Light"/>
              </a:rPr>
              <a:t>Manager</a:t>
            </a:r>
            <a:r>
              <a:rPr spc="-120" dirty="0">
                <a:latin typeface="+mj-lt"/>
                <a:cs typeface="Roboto Light"/>
              </a:rPr>
              <a:t> </a:t>
            </a:r>
            <a:r>
              <a:rPr spc="-25" dirty="0">
                <a:latin typeface="+mj-lt"/>
                <a:cs typeface="Roboto Light"/>
              </a:rPr>
              <a:t>is</a:t>
            </a:r>
            <a:r>
              <a:rPr lang="en-CA" spc="-25" dirty="0">
                <a:latin typeface="+mj-lt"/>
                <a:cs typeface="Roboto Light"/>
              </a:rPr>
              <a:t> </a:t>
            </a:r>
            <a:r>
              <a:rPr spc="-20" dirty="0">
                <a:latin typeface="+mj-lt"/>
                <a:cs typeface="Roboto Light"/>
              </a:rPr>
              <a:t>now available for </a:t>
            </a:r>
            <a:r>
              <a:rPr spc="-30" dirty="0">
                <a:latin typeface="+mj-lt"/>
                <a:cs typeface="Roboto Light"/>
              </a:rPr>
              <a:t>AWS, </a:t>
            </a:r>
            <a:r>
              <a:rPr spc="-25" dirty="0">
                <a:latin typeface="+mj-lt"/>
                <a:cs typeface="Roboto Light"/>
              </a:rPr>
              <a:t>Microsoft</a:t>
            </a:r>
            <a:r>
              <a:rPr spc="-160" dirty="0">
                <a:latin typeface="+mj-lt"/>
                <a:cs typeface="Roboto Light"/>
              </a:rPr>
              <a:t> </a:t>
            </a:r>
            <a:r>
              <a:rPr spc="-25" dirty="0">
                <a:latin typeface="+mj-lt"/>
                <a:cs typeface="Roboto Light"/>
              </a:rPr>
              <a:t>Azure,  </a:t>
            </a:r>
            <a:r>
              <a:rPr spc="-20" dirty="0">
                <a:latin typeface="+mj-lt"/>
                <a:cs typeface="Roboto Light"/>
              </a:rPr>
              <a:t>Google </a:t>
            </a:r>
            <a:r>
              <a:rPr spc="-25" dirty="0">
                <a:latin typeface="+mj-lt"/>
                <a:cs typeface="Roboto Light"/>
              </a:rPr>
              <a:t>Cloud, </a:t>
            </a:r>
            <a:r>
              <a:rPr spc="-20" dirty="0">
                <a:latin typeface="+mj-lt"/>
                <a:cs typeface="Roboto Light"/>
              </a:rPr>
              <a:t>Nutanix </a:t>
            </a:r>
            <a:r>
              <a:rPr spc="-45" dirty="0">
                <a:latin typeface="+mj-lt"/>
                <a:cs typeface="Roboto Light"/>
              </a:rPr>
              <a:t>AHV, </a:t>
            </a:r>
            <a:r>
              <a:rPr spc="-15" dirty="0">
                <a:latin typeface="+mj-lt"/>
                <a:cs typeface="Roboto Light"/>
              </a:rPr>
              <a:t>KVM </a:t>
            </a:r>
            <a:r>
              <a:rPr spc="-25" dirty="0">
                <a:latin typeface="+mj-lt"/>
                <a:cs typeface="Roboto Light"/>
              </a:rPr>
              <a:t>or </a:t>
            </a:r>
            <a:r>
              <a:rPr spc="-20" dirty="0">
                <a:latin typeface="+mj-lt"/>
                <a:cs typeface="Roboto Light"/>
              </a:rPr>
              <a:t>VMware ESXi. </a:t>
            </a:r>
            <a:r>
              <a:rPr spc="-35" dirty="0">
                <a:latin typeface="+mj-lt"/>
                <a:cs typeface="Roboto Light"/>
              </a:rPr>
              <a:t>To </a:t>
            </a:r>
            <a:r>
              <a:rPr spc="-20" dirty="0">
                <a:latin typeface="+mj-lt"/>
                <a:cs typeface="Roboto Light"/>
              </a:rPr>
              <a:t>deploy the</a:t>
            </a:r>
            <a:r>
              <a:rPr spc="-170" dirty="0">
                <a:latin typeface="+mj-lt"/>
                <a:cs typeface="Roboto Light"/>
              </a:rPr>
              <a:t> </a:t>
            </a:r>
            <a:r>
              <a:rPr spc="-25" dirty="0">
                <a:latin typeface="+mj-lt"/>
                <a:cs typeface="Roboto Light"/>
              </a:rPr>
              <a:t>solution</a:t>
            </a:r>
            <a:r>
              <a:rPr lang="en-CA" spc="-25" dirty="0">
                <a:latin typeface="+mj-lt"/>
                <a:cs typeface="Roboto Light"/>
              </a:rPr>
              <a:t> </a:t>
            </a:r>
            <a:r>
              <a:rPr spc="-15" dirty="0">
                <a:latin typeface="+mj-lt"/>
                <a:cs typeface="Roboto Light"/>
              </a:rPr>
              <a:t>in</a:t>
            </a:r>
            <a:r>
              <a:rPr spc="-50" dirty="0">
                <a:latin typeface="+mj-lt"/>
                <a:cs typeface="Roboto Light"/>
              </a:rPr>
              <a:t> </a:t>
            </a:r>
            <a:r>
              <a:rPr dirty="0">
                <a:latin typeface="+mj-lt"/>
                <a:cs typeface="Roboto Light"/>
              </a:rPr>
              <a:t>a</a:t>
            </a:r>
            <a:r>
              <a:rPr spc="-45" dirty="0">
                <a:latin typeface="+mj-lt"/>
                <a:cs typeface="Roboto Light"/>
              </a:rPr>
              <a:t> </a:t>
            </a:r>
            <a:r>
              <a:rPr spc="-25" dirty="0">
                <a:latin typeface="+mj-lt"/>
                <a:cs typeface="Roboto Light"/>
              </a:rPr>
              <a:t>public</a:t>
            </a:r>
            <a:r>
              <a:rPr spc="-50" dirty="0">
                <a:latin typeface="+mj-lt"/>
                <a:cs typeface="Roboto Light"/>
              </a:rPr>
              <a:t> </a:t>
            </a:r>
            <a:r>
              <a:rPr spc="-25" dirty="0">
                <a:latin typeface="+mj-lt"/>
                <a:cs typeface="Roboto Light"/>
              </a:rPr>
              <a:t>cloud,</a:t>
            </a:r>
            <a:r>
              <a:rPr spc="-50" dirty="0">
                <a:latin typeface="+mj-lt"/>
                <a:cs typeface="Roboto Light"/>
              </a:rPr>
              <a:t> </a:t>
            </a:r>
            <a:r>
              <a:rPr spc="-20" dirty="0">
                <a:latin typeface="+mj-lt"/>
                <a:cs typeface="Roboto Light"/>
              </a:rPr>
              <a:t>bring</a:t>
            </a:r>
            <a:r>
              <a:rPr spc="-50" dirty="0">
                <a:latin typeface="+mj-lt"/>
                <a:cs typeface="Roboto Light"/>
              </a:rPr>
              <a:t> </a:t>
            </a:r>
            <a:r>
              <a:rPr spc="-20" dirty="0">
                <a:latin typeface="+mj-lt"/>
                <a:cs typeface="Roboto Light"/>
              </a:rPr>
              <a:t>your</a:t>
            </a:r>
            <a:r>
              <a:rPr spc="-50" dirty="0">
                <a:latin typeface="+mj-lt"/>
                <a:cs typeface="Roboto Light"/>
              </a:rPr>
              <a:t> </a:t>
            </a:r>
            <a:r>
              <a:rPr spc="-20" dirty="0">
                <a:latin typeface="+mj-lt"/>
                <a:cs typeface="Roboto Light"/>
              </a:rPr>
              <a:t>own</a:t>
            </a:r>
            <a:r>
              <a:rPr spc="-50" dirty="0">
                <a:latin typeface="+mj-lt"/>
                <a:cs typeface="Roboto Light"/>
              </a:rPr>
              <a:t> </a:t>
            </a:r>
            <a:r>
              <a:rPr spc="-25" dirty="0">
                <a:latin typeface="+mj-lt"/>
                <a:cs typeface="Roboto Light"/>
              </a:rPr>
              <a:t>public </a:t>
            </a:r>
            <a:r>
              <a:rPr spc="-20" dirty="0">
                <a:latin typeface="+mj-lt"/>
                <a:cs typeface="Roboto Light"/>
              </a:rPr>
              <a:t>cloud</a:t>
            </a:r>
            <a:r>
              <a:rPr spc="-50" dirty="0">
                <a:latin typeface="+mj-lt"/>
                <a:cs typeface="Roboto Light"/>
              </a:rPr>
              <a:t> </a:t>
            </a:r>
            <a:r>
              <a:rPr spc="-25" dirty="0">
                <a:latin typeface="+mj-lt"/>
                <a:cs typeface="Roboto Light"/>
              </a:rPr>
              <a:t>subscription.</a:t>
            </a:r>
            <a:endParaRPr dirty="0">
              <a:latin typeface="+mj-lt"/>
              <a:cs typeface="Roboto Light"/>
            </a:endParaRPr>
          </a:p>
        </p:txBody>
      </p:sp>
      <p:sp>
        <p:nvSpPr>
          <p:cNvPr id="12" name="object 10">
            <a:extLst>
              <a:ext uri="{FF2B5EF4-FFF2-40B4-BE49-F238E27FC236}">
                <a16:creationId xmlns:a16="http://schemas.microsoft.com/office/drawing/2014/main" id="{A5837B28-17C0-4409-A868-AD67A7D4A781}"/>
              </a:ext>
            </a:extLst>
          </p:cNvPr>
          <p:cNvSpPr txBox="1"/>
          <p:nvPr/>
        </p:nvSpPr>
        <p:spPr>
          <a:xfrm>
            <a:off x="6334739" y="4292957"/>
            <a:ext cx="4487058" cy="814325"/>
          </a:xfrm>
          <a:prstGeom prst="rect">
            <a:avLst/>
          </a:prstGeom>
        </p:spPr>
        <p:txBody>
          <a:bodyPr vert="horz" wrap="square" lIns="0" tIns="54610" rIns="0" bIns="0" rtlCol="0">
            <a:spAutoFit/>
          </a:bodyPr>
          <a:lstStyle/>
          <a:p>
            <a:pPr marL="1905">
              <a:spcBef>
                <a:spcPts val="430"/>
              </a:spcBef>
            </a:pPr>
            <a:r>
              <a:rPr spc="-75" dirty="0">
                <a:latin typeface="+mj-lt"/>
                <a:cs typeface="Arial"/>
              </a:rPr>
              <a:t>REQUEST </a:t>
            </a:r>
            <a:r>
              <a:rPr spc="-5" dirty="0">
                <a:latin typeface="+mj-lt"/>
                <a:cs typeface="Arial"/>
              </a:rPr>
              <a:t>A</a:t>
            </a:r>
            <a:r>
              <a:rPr spc="-70" dirty="0">
                <a:latin typeface="+mj-lt"/>
                <a:cs typeface="Arial"/>
              </a:rPr>
              <a:t> </a:t>
            </a:r>
            <a:r>
              <a:rPr spc="-55" dirty="0">
                <a:latin typeface="+mj-lt"/>
                <a:cs typeface="Arial"/>
              </a:rPr>
              <a:t>DEMO</a:t>
            </a:r>
            <a:endParaRPr dirty="0">
              <a:latin typeface="+mj-lt"/>
              <a:cs typeface="Arial"/>
            </a:endParaRPr>
          </a:p>
          <a:p>
            <a:pPr>
              <a:spcBef>
                <a:spcPts val="400"/>
              </a:spcBef>
            </a:pPr>
            <a:r>
              <a:rPr sz="2800" b="1" spc="5" dirty="0">
                <a:solidFill>
                  <a:srgbClr val="F78F2C"/>
                </a:solidFill>
                <a:latin typeface="+mj-lt"/>
                <a:cs typeface="Poppins"/>
                <a:hlinkClick r:id="rId4"/>
              </a:rPr>
              <a:t>teradici.com/contact-us</a:t>
            </a:r>
            <a:endParaRPr sz="2800" dirty="0">
              <a:latin typeface="+mj-lt"/>
              <a:cs typeface="Poppins"/>
            </a:endParaRPr>
          </a:p>
        </p:txBody>
      </p:sp>
      <p:grpSp>
        <p:nvGrpSpPr>
          <p:cNvPr id="24" name="Group 23">
            <a:extLst>
              <a:ext uri="{FF2B5EF4-FFF2-40B4-BE49-F238E27FC236}">
                <a16:creationId xmlns:a16="http://schemas.microsoft.com/office/drawing/2014/main" id="{C0BCC4CA-1EC2-472D-A21A-1BEB5BD98035}"/>
              </a:ext>
            </a:extLst>
          </p:cNvPr>
          <p:cNvGrpSpPr/>
          <p:nvPr/>
        </p:nvGrpSpPr>
        <p:grpSpPr>
          <a:xfrm>
            <a:off x="611893" y="1349820"/>
            <a:ext cx="3385021" cy="884533"/>
            <a:chOff x="613759" y="2295313"/>
            <a:chExt cx="2077720" cy="542925"/>
          </a:xfrm>
        </p:grpSpPr>
        <p:sp>
          <p:nvSpPr>
            <p:cNvPr id="13" name="object 11">
              <a:extLst>
                <a:ext uri="{FF2B5EF4-FFF2-40B4-BE49-F238E27FC236}">
                  <a16:creationId xmlns:a16="http://schemas.microsoft.com/office/drawing/2014/main" id="{0271E147-8E00-452C-B765-5F9F29FCC321}"/>
                </a:ext>
              </a:extLst>
            </p:cNvPr>
            <p:cNvSpPr/>
            <p:nvPr/>
          </p:nvSpPr>
          <p:spPr>
            <a:xfrm>
              <a:off x="613759" y="2295313"/>
              <a:ext cx="2077720" cy="542925"/>
            </a:xfrm>
            <a:custGeom>
              <a:avLst/>
              <a:gdLst/>
              <a:ahLst/>
              <a:cxnLst/>
              <a:rect l="l" t="t" r="r" b="b"/>
              <a:pathLst>
                <a:path w="2077720" h="542925">
                  <a:moveTo>
                    <a:pt x="2077339" y="542556"/>
                  </a:moveTo>
                  <a:lnTo>
                    <a:pt x="0" y="542556"/>
                  </a:lnTo>
                  <a:lnTo>
                    <a:pt x="0" y="0"/>
                  </a:lnTo>
                  <a:lnTo>
                    <a:pt x="2077339" y="0"/>
                  </a:lnTo>
                  <a:lnTo>
                    <a:pt x="2077339" y="542556"/>
                  </a:lnTo>
                  <a:close/>
                </a:path>
              </a:pathLst>
            </a:custGeom>
            <a:solidFill>
              <a:srgbClr val="0097CE"/>
            </a:solidFill>
          </p:spPr>
          <p:txBody>
            <a:bodyPr wrap="square" lIns="0" tIns="0" rIns="0" bIns="0" rtlCol="0"/>
            <a:lstStyle/>
            <a:p>
              <a:endParaRPr>
                <a:latin typeface="+mj-lt"/>
              </a:endParaRPr>
            </a:p>
          </p:txBody>
        </p:sp>
        <p:sp>
          <p:nvSpPr>
            <p:cNvPr id="14" name="object 12">
              <a:extLst>
                <a:ext uri="{FF2B5EF4-FFF2-40B4-BE49-F238E27FC236}">
                  <a16:creationId xmlns:a16="http://schemas.microsoft.com/office/drawing/2014/main" id="{560DB98D-CAA9-458E-8D01-2775012E059C}"/>
                </a:ext>
              </a:extLst>
            </p:cNvPr>
            <p:cNvSpPr/>
            <p:nvPr/>
          </p:nvSpPr>
          <p:spPr>
            <a:xfrm>
              <a:off x="1377808" y="2405315"/>
              <a:ext cx="1231904" cy="333336"/>
            </a:xfrm>
            <a:prstGeom prst="rect">
              <a:avLst/>
            </a:prstGeom>
            <a:blipFill>
              <a:blip r:embed="rId5" cstate="print"/>
              <a:stretch>
                <a:fillRect/>
              </a:stretch>
            </a:blipFill>
          </p:spPr>
          <p:txBody>
            <a:bodyPr wrap="square" lIns="0" tIns="0" rIns="0" bIns="0" rtlCol="0"/>
            <a:lstStyle/>
            <a:p>
              <a:endParaRPr>
                <a:latin typeface="+mj-lt"/>
              </a:endParaRPr>
            </a:p>
          </p:txBody>
        </p:sp>
        <p:sp>
          <p:nvSpPr>
            <p:cNvPr id="15" name="object 13">
              <a:extLst>
                <a:ext uri="{FF2B5EF4-FFF2-40B4-BE49-F238E27FC236}">
                  <a16:creationId xmlns:a16="http://schemas.microsoft.com/office/drawing/2014/main" id="{D7BCCEC5-EA06-4EAE-8A77-45D7E30C2E47}"/>
                </a:ext>
              </a:extLst>
            </p:cNvPr>
            <p:cNvSpPr/>
            <p:nvPr/>
          </p:nvSpPr>
          <p:spPr>
            <a:xfrm>
              <a:off x="940030" y="2377332"/>
              <a:ext cx="378460" cy="381635"/>
            </a:xfrm>
            <a:custGeom>
              <a:avLst/>
              <a:gdLst/>
              <a:ahLst/>
              <a:cxnLst/>
              <a:rect l="l" t="t" r="r" b="b"/>
              <a:pathLst>
                <a:path w="378460" h="381635">
                  <a:moveTo>
                    <a:pt x="132384" y="0"/>
                  </a:moveTo>
                  <a:lnTo>
                    <a:pt x="91053" y="5910"/>
                  </a:lnTo>
                  <a:lnTo>
                    <a:pt x="53877" y="23915"/>
                  </a:lnTo>
                  <a:lnTo>
                    <a:pt x="23694" y="52659"/>
                  </a:lnTo>
                  <a:lnTo>
                    <a:pt x="3340" y="90786"/>
                  </a:lnTo>
                  <a:lnTo>
                    <a:pt x="0" y="101937"/>
                  </a:lnTo>
                  <a:lnTo>
                    <a:pt x="13754" y="101937"/>
                  </a:lnTo>
                  <a:lnTo>
                    <a:pt x="20434" y="108617"/>
                  </a:lnTo>
                  <a:lnTo>
                    <a:pt x="20434" y="239059"/>
                  </a:lnTo>
                  <a:lnTo>
                    <a:pt x="27495" y="246120"/>
                  </a:lnTo>
                  <a:lnTo>
                    <a:pt x="82130" y="246120"/>
                  </a:lnTo>
                  <a:lnTo>
                    <a:pt x="89192" y="253181"/>
                  </a:lnTo>
                  <a:lnTo>
                    <a:pt x="89192" y="381019"/>
                  </a:lnTo>
                  <a:lnTo>
                    <a:pt x="272021" y="381019"/>
                  </a:lnTo>
                  <a:lnTo>
                    <a:pt x="313813" y="371773"/>
                  </a:lnTo>
                  <a:lnTo>
                    <a:pt x="347697" y="348032"/>
                  </a:lnTo>
                  <a:lnTo>
                    <a:pt x="370222" y="313284"/>
                  </a:lnTo>
                  <a:lnTo>
                    <a:pt x="377939" y="271012"/>
                  </a:lnTo>
                  <a:lnTo>
                    <a:pt x="368694" y="229066"/>
                  </a:lnTo>
                  <a:lnTo>
                    <a:pt x="344957" y="195204"/>
                  </a:lnTo>
                  <a:lnTo>
                    <a:pt x="310209" y="172769"/>
                  </a:lnTo>
                  <a:lnTo>
                    <a:pt x="276130" y="166592"/>
                  </a:lnTo>
                  <a:lnTo>
                    <a:pt x="260870" y="166592"/>
                  </a:lnTo>
                  <a:lnTo>
                    <a:pt x="264577" y="139854"/>
                  </a:lnTo>
                  <a:lnTo>
                    <a:pt x="252617" y="81773"/>
                  </a:lnTo>
                  <a:lnTo>
                    <a:pt x="221749" y="36700"/>
                  </a:lnTo>
                  <a:lnTo>
                    <a:pt x="175031" y="7538"/>
                  </a:lnTo>
                  <a:lnTo>
                    <a:pt x="132384" y="0"/>
                  </a:lnTo>
                  <a:close/>
                </a:path>
                <a:path w="378460" h="381635">
                  <a:moveTo>
                    <a:pt x="267931" y="165106"/>
                  </a:moveTo>
                  <a:lnTo>
                    <a:pt x="268681" y="166592"/>
                  </a:lnTo>
                  <a:lnTo>
                    <a:pt x="276130" y="166592"/>
                  </a:lnTo>
                  <a:lnTo>
                    <a:pt x="267931" y="165106"/>
                  </a:lnTo>
                  <a:close/>
                </a:path>
              </a:pathLst>
            </a:custGeom>
            <a:solidFill>
              <a:srgbClr val="FFFFFF"/>
            </a:solidFill>
          </p:spPr>
          <p:txBody>
            <a:bodyPr wrap="square" lIns="0" tIns="0" rIns="0" bIns="0" rtlCol="0"/>
            <a:lstStyle/>
            <a:p>
              <a:endParaRPr>
                <a:latin typeface="+mj-lt"/>
              </a:endParaRPr>
            </a:p>
          </p:txBody>
        </p:sp>
        <p:sp>
          <p:nvSpPr>
            <p:cNvPr id="16" name="object 14">
              <a:extLst>
                <a:ext uri="{FF2B5EF4-FFF2-40B4-BE49-F238E27FC236}">
                  <a16:creationId xmlns:a16="http://schemas.microsoft.com/office/drawing/2014/main" id="{C328C4FC-E835-4CE4-BCD5-775ADD25C3AE}"/>
                </a:ext>
              </a:extLst>
            </p:cNvPr>
            <p:cNvSpPr/>
            <p:nvPr/>
          </p:nvSpPr>
          <p:spPr>
            <a:xfrm>
              <a:off x="695507" y="2501932"/>
              <a:ext cx="314394" cy="256791"/>
            </a:xfrm>
            <a:prstGeom prst="rect">
              <a:avLst/>
            </a:prstGeom>
            <a:blipFill>
              <a:blip r:embed="rId6" cstate="print"/>
              <a:stretch>
                <a:fillRect/>
              </a:stretch>
            </a:blipFill>
          </p:spPr>
          <p:txBody>
            <a:bodyPr wrap="square" lIns="0" tIns="0" rIns="0" bIns="0" rtlCol="0"/>
            <a:lstStyle/>
            <a:p>
              <a:endParaRPr>
                <a:latin typeface="+mj-lt"/>
              </a:endParaRPr>
            </a:p>
          </p:txBody>
        </p:sp>
      </p:grpSp>
      <p:grpSp>
        <p:nvGrpSpPr>
          <p:cNvPr id="25" name="Group 24">
            <a:extLst>
              <a:ext uri="{FF2B5EF4-FFF2-40B4-BE49-F238E27FC236}">
                <a16:creationId xmlns:a16="http://schemas.microsoft.com/office/drawing/2014/main" id="{1E5FFD87-7B84-485C-B905-579120124FBB}"/>
              </a:ext>
            </a:extLst>
          </p:cNvPr>
          <p:cNvGrpSpPr/>
          <p:nvPr/>
        </p:nvGrpSpPr>
        <p:grpSpPr>
          <a:xfrm>
            <a:off x="6334739" y="1349820"/>
            <a:ext cx="3385021" cy="884533"/>
            <a:chOff x="3695287" y="2295313"/>
            <a:chExt cx="2077720" cy="542925"/>
          </a:xfrm>
        </p:grpSpPr>
        <p:sp>
          <p:nvSpPr>
            <p:cNvPr id="17" name="object 15">
              <a:extLst>
                <a:ext uri="{FF2B5EF4-FFF2-40B4-BE49-F238E27FC236}">
                  <a16:creationId xmlns:a16="http://schemas.microsoft.com/office/drawing/2014/main" id="{A109F5B0-6ED0-4A8E-87F2-84FF03598315}"/>
                </a:ext>
              </a:extLst>
            </p:cNvPr>
            <p:cNvSpPr/>
            <p:nvPr/>
          </p:nvSpPr>
          <p:spPr>
            <a:xfrm>
              <a:off x="3695287" y="2295313"/>
              <a:ext cx="2077720" cy="542925"/>
            </a:xfrm>
            <a:custGeom>
              <a:avLst/>
              <a:gdLst/>
              <a:ahLst/>
              <a:cxnLst/>
              <a:rect l="l" t="t" r="r" b="b"/>
              <a:pathLst>
                <a:path w="2077720" h="542925">
                  <a:moveTo>
                    <a:pt x="2077339" y="542556"/>
                  </a:moveTo>
                  <a:lnTo>
                    <a:pt x="0" y="542556"/>
                  </a:lnTo>
                  <a:lnTo>
                    <a:pt x="0" y="0"/>
                  </a:lnTo>
                  <a:lnTo>
                    <a:pt x="2077339" y="0"/>
                  </a:lnTo>
                  <a:lnTo>
                    <a:pt x="2077339" y="542556"/>
                  </a:lnTo>
                  <a:close/>
                </a:path>
              </a:pathLst>
            </a:custGeom>
            <a:solidFill>
              <a:srgbClr val="003E5A"/>
            </a:solidFill>
          </p:spPr>
          <p:txBody>
            <a:bodyPr wrap="square" lIns="0" tIns="0" rIns="0" bIns="0" rtlCol="0"/>
            <a:lstStyle/>
            <a:p>
              <a:endParaRPr>
                <a:latin typeface="+mj-lt"/>
              </a:endParaRPr>
            </a:p>
          </p:txBody>
        </p:sp>
        <p:sp>
          <p:nvSpPr>
            <p:cNvPr id="18" name="object 16">
              <a:extLst>
                <a:ext uri="{FF2B5EF4-FFF2-40B4-BE49-F238E27FC236}">
                  <a16:creationId xmlns:a16="http://schemas.microsoft.com/office/drawing/2014/main" id="{154DDFF1-F996-49ED-945E-A6C4BF0891FF}"/>
                </a:ext>
              </a:extLst>
            </p:cNvPr>
            <p:cNvSpPr/>
            <p:nvPr/>
          </p:nvSpPr>
          <p:spPr>
            <a:xfrm>
              <a:off x="4461557" y="2400851"/>
              <a:ext cx="1223736" cy="353032"/>
            </a:xfrm>
            <a:prstGeom prst="rect">
              <a:avLst/>
            </a:prstGeom>
            <a:blipFill>
              <a:blip r:embed="rId7" cstate="print"/>
              <a:stretch>
                <a:fillRect/>
              </a:stretch>
            </a:blipFill>
          </p:spPr>
          <p:txBody>
            <a:bodyPr wrap="square" lIns="0" tIns="0" rIns="0" bIns="0" rtlCol="0"/>
            <a:lstStyle/>
            <a:p>
              <a:endParaRPr>
                <a:latin typeface="+mj-lt"/>
              </a:endParaRPr>
            </a:p>
          </p:txBody>
        </p:sp>
        <p:sp>
          <p:nvSpPr>
            <p:cNvPr id="19" name="object 17">
              <a:extLst>
                <a:ext uri="{FF2B5EF4-FFF2-40B4-BE49-F238E27FC236}">
                  <a16:creationId xmlns:a16="http://schemas.microsoft.com/office/drawing/2014/main" id="{31DBC134-2066-4403-97FE-3F9A95DCAE5F}"/>
                </a:ext>
              </a:extLst>
            </p:cNvPr>
            <p:cNvSpPr/>
            <p:nvPr/>
          </p:nvSpPr>
          <p:spPr>
            <a:xfrm>
              <a:off x="4022674" y="2366461"/>
              <a:ext cx="383540" cy="387985"/>
            </a:xfrm>
            <a:custGeom>
              <a:avLst/>
              <a:gdLst/>
              <a:ahLst/>
              <a:cxnLst/>
              <a:rect l="l" t="t" r="r" b="b"/>
              <a:pathLst>
                <a:path w="383539" h="387985">
                  <a:moveTo>
                    <a:pt x="134429" y="0"/>
                  </a:moveTo>
                  <a:lnTo>
                    <a:pt x="92417" y="6047"/>
                  </a:lnTo>
                  <a:lnTo>
                    <a:pt x="54578" y="24384"/>
                  </a:lnTo>
                  <a:lnTo>
                    <a:pt x="23892" y="53620"/>
                  </a:lnTo>
                  <a:lnTo>
                    <a:pt x="3340" y="92366"/>
                  </a:lnTo>
                  <a:lnTo>
                    <a:pt x="2235" y="96455"/>
                  </a:lnTo>
                  <a:lnTo>
                    <a:pt x="1117" y="99796"/>
                  </a:lnTo>
                  <a:lnTo>
                    <a:pt x="0" y="103517"/>
                  </a:lnTo>
                  <a:lnTo>
                    <a:pt x="13754" y="103517"/>
                  </a:lnTo>
                  <a:lnTo>
                    <a:pt x="20815" y="110565"/>
                  </a:lnTo>
                  <a:lnTo>
                    <a:pt x="20815" y="242861"/>
                  </a:lnTo>
                  <a:lnTo>
                    <a:pt x="28244" y="250303"/>
                  </a:lnTo>
                  <a:lnTo>
                    <a:pt x="83248" y="250303"/>
                  </a:lnTo>
                  <a:lnTo>
                    <a:pt x="90297" y="257733"/>
                  </a:lnTo>
                  <a:lnTo>
                    <a:pt x="90297" y="387425"/>
                  </a:lnTo>
                  <a:lnTo>
                    <a:pt x="275742" y="387425"/>
                  </a:lnTo>
                  <a:lnTo>
                    <a:pt x="318127" y="377833"/>
                  </a:lnTo>
                  <a:lnTo>
                    <a:pt x="352569" y="353608"/>
                  </a:lnTo>
                  <a:lnTo>
                    <a:pt x="375445" y="318234"/>
                  </a:lnTo>
                  <a:lnTo>
                    <a:pt x="383133" y="275195"/>
                  </a:lnTo>
                  <a:lnTo>
                    <a:pt x="373547" y="232488"/>
                  </a:lnTo>
                  <a:lnTo>
                    <a:pt x="349364" y="198040"/>
                  </a:lnTo>
                  <a:lnTo>
                    <a:pt x="314103" y="175226"/>
                  </a:lnTo>
                  <a:lnTo>
                    <a:pt x="283551" y="169658"/>
                  </a:lnTo>
                  <a:lnTo>
                    <a:pt x="265341" y="169658"/>
                  </a:lnTo>
                  <a:lnTo>
                    <a:pt x="269029" y="142412"/>
                  </a:lnTo>
                  <a:lnTo>
                    <a:pt x="256765" y="83324"/>
                  </a:lnTo>
                  <a:lnTo>
                    <a:pt x="225187" y="37266"/>
                  </a:lnTo>
                  <a:lnTo>
                    <a:pt x="177634" y="7632"/>
                  </a:lnTo>
                  <a:lnTo>
                    <a:pt x="134429" y="0"/>
                  </a:lnTo>
                  <a:close/>
                </a:path>
                <a:path w="383539" h="387985">
                  <a:moveTo>
                    <a:pt x="271284" y="167423"/>
                  </a:moveTo>
                  <a:lnTo>
                    <a:pt x="273138" y="169658"/>
                  </a:lnTo>
                  <a:lnTo>
                    <a:pt x="283551" y="169658"/>
                  </a:lnTo>
                  <a:lnTo>
                    <a:pt x="271284" y="167423"/>
                  </a:lnTo>
                  <a:close/>
                </a:path>
              </a:pathLst>
            </a:custGeom>
            <a:solidFill>
              <a:srgbClr val="FFFFFF"/>
            </a:solidFill>
          </p:spPr>
          <p:txBody>
            <a:bodyPr wrap="square" lIns="0" tIns="0" rIns="0" bIns="0" rtlCol="0"/>
            <a:lstStyle/>
            <a:p>
              <a:endParaRPr>
                <a:latin typeface="+mj-lt"/>
              </a:endParaRPr>
            </a:p>
          </p:txBody>
        </p:sp>
        <p:sp>
          <p:nvSpPr>
            <p:cNvPr id="20" name="object 18">
              <a:extLst>
                <a:ext uri="{FF2B5EF4-FFF2-40B4-BE49-F238E27FC236}">
                  <a16:creationId xmlns:a16="http://schemas.microsoft.com/office/drawing/2014/main" id="{576AE04F-C38F-4F09-9FB2-5DDAE83EADE5}"/>
                </a:ext>
              </a:extLst>
            </p:cNvPr>
            <p:cNvSpPr/>
            <p:nvPr/>
          </p:nvSpPr>
          <p:spPr>
            <a:xfrm>
              <a:off x="3774437" y="2493384"/>
              <a:ext cx="319222" cy="260874"/>
            </a:xfrm>
            <a:prstGeom prst="rect">
              <a:avLst/>
            </a:prstGeom>
            <a:blipFill>
              <a:blip r:embed="rId8" cstate="print"/>
              <a:stretch>
                <a:fillRect/>
              </a:stretch>
            </a:blipFill>
          </p:spPr>
          <p:txBody>
            <a:bodyPr wrap="square" lIns="0" tIns="0" rIns="0" bIns="0" rtlCol="0"/>
            <a:lstStyle/>
            <a:p>
              <a:endParaRPr>
                <a:latin typeface="+mj-lt"/>
              </a:endParaRPr>
            </a:p>
          </p:txBody>
        </p:sp>
      </p:grpSp>
      <p:sp>
        <p:nvSpPr>
          <p:cNvPr id="21" name="object 19">
            <a:extLst>
              <a:ext uri="{FF2B5EF4-FFF2-40B4-BE49-F238E27FC236}">
                <a16:creationId xmlns:a16="http://schemas.microsoft.com/office/drawing/2014/main" id="{6F266491-7F68-4C70-87D1-CE921B7DFA00}"/>
              </a:ext>
            </a:extLst>
          </p:cNvPr>
          <p:cNvSpPr/>
          <p:nvPr/>
        </p:nvSpPr>
        <p:spPr>
          <a:xfrm>
            <a:off x="797981" y="5619622"/>
            <a:ext cx="450215" cy="450215"/>
          </a:xfrm>
          <a:custGeom>
            <a:avLst/>
            <a:gdLst/>
            <a:ahLst/>
            <a:cxnLst/>
            <a:rect l="l" t="t" r="r" b="b"/>
            <a:pathLst>
              <a:path w="450214" h="450214">
                <a:moveTo>
                  <a:pt x="224941" y="0"/>
                </a:moveTo>
                <a:lnTo>
                  <a:pt x="179600" y="4569"/>
                </a:lnTo>
                <a:lnTo>
                  <a:pt x="137373" y="17673"/>
                </a:lnTo>
                <a:lnTo>
                  <a:pt x="99163" y="38410"/>
                </a:lnTo>
                <a:lnTo>
                  <a:pt x="65873" y="65874"/>
                </a:lnTo>
                <a:lnTo>
                  <a:pt x="38409" y="99164"/>
                </a:lnTo>
                <a:lnTo>
                  <a:pt x="17672" y="137374"/>
                </a:lnTo>
                <a:lnTo>
                  <a:pt x="4567" y="179601"/>
                </a:lnTo>
                <a:lnTo>
                  <a:pt x="0" y="224953"/>
                </a:lnTo>
                <a:lnTo>
                  <a:pt x="4567" y="270283"/>
                </a:lnTo>
                <a:lnTo>
                  <a:pt x="17672" y="312510"/>
                </a:lnTo>
                <a:lnTo>
                  <a:pt x="38432" y="350748"/>
                </a:lnTo>
                <a:lnTo>
                  <a:pt x="65873" y="384009"/>
                </a:lnTo>
                <a:lnTo>
                  <a:pt x="99163" y="411474"/>
                </a:lnTo>
                <a:lnTo>
                  <a:pt x="137373" y="432211"/>
                </a:lnTo>
                <a:lnTo>
                  <a:pt x="179600" y="445315"/>
                </a:lnTo>
                <a:lnTo>
                  <a:pt x="224941" y="449884"/>
                </a:lnTo>
                <a:lnTo>
                  <a:pt x="270282" y="445315"/>
                </a:lnTo>
                <a:lnTo>
                  <a:pt x="312509" y="432211"/>
                </a:lnTo>
                <a:lnTo>
                  <a:pt x="350719" y="411474"/>
                </a:lnTo>
                <a:lnTo>
                  <a:pt x="384008" y="384009"/>
                </a:lnTo>
                <a:lnTo>
                  <a:pt x="398017" y="367030"/>
                </a:lnTo>
                <a:lnTo>
                  <a:pt x="223749" y="367030"/>
                </a:lnTo>
                <a:lnTo>
                  <a:pt x="215555" y="365429"/>
                </a:lnTo>
                <a:lnTo>
                  <a:pt x="208342" y="360629"/>
                </a:lnTo>
                <a:lnTo>
                  <a:pt x="198341" y="350720"/>
                </a:lnTo>
                <a:lnTo>
                  <a:pt x="193547" y="343434"/>
                </a:lnTo>
                <a:lnTo>
                  <a:pt x="192014" y="335119"/>
                </a:lnTo>
                <a:lnTo>
                  <a:pt x="193747" y="326840"/>
                </a:lnTo>
                <a:lnTo>
                  <a:pt x="198728" y="319633"/>
                </a:lnTo>
                <a:lnTo>
                  <a:pt x="267206" y="253961"/>
                </a:lnTo>
                <a:lnTo>
                  <a:pt x="101586" y="253961"/>
                </a:lnTo>
                <a:lnTo>
                  <a:pt x="93095" y="252257"/>
                </a:lnTo>
                <a:lnTo>
                  <a:pt x="86177" y="247602"/>
                </a:lnTo>
                <a:lnTo>
                  <a:pt x="81522" y="240685"/>
                </a:lnTo>
                <a:lnTo>
                  <a:pt x="79818" y="232194"/>
                </a:lnTo>
                <a:lnTo>
                  <a:pt x="79818" y="217690"/>
                </a:lnTo>
                <a:lnTo>
                  <a:pt x="81522" y="209199"/>
                </a:lnTo>
                <a:lnTo>
                  <a:pt x="86177" y="202282"/>
                </a:lnTo>
                <a:lnTo>
                  <a:pt x="93095" y="197627"/>
                </a:lnTo>
                <a:lnTo>
                  <a:pt x="101586" y="195922"/>
                </a:lnTo>
                <a:lnTo>
                  <a:pt x="267206" y="195922"/>
                </a:lnTo>
                <a:lnTo>
                  <a:pt x="198728" y="130251"/>
                </a:lnTo>
                <a:lnTo>
                  <a:pt x="193747" y="123043"/>
                </a:lnTo>
                <a:lnTo>
                  <a:pt x="192014" y="114754"/>
                </a:lnTo>
                <a:lnTo>
                  <a:pt x="193547" y="106412"/>
                </a:lnTo>
                <a:lnTo>
                  <a:pt x="198360" y="99047"/>
                </a:lnTo>
                <a:lnTo>
                  <a:pt x="208342" y="89166"/>
                </a:lnTo>
                <a:lnTo>
                  <a:pt x="215505" y="84366"/>
                </a:lnTo>
                <a:lnTo>
                  <a:pt x="223682" y="82765"/>
                </a:lnTo>
                <a:lnTo>
                  <a:pt x="397944" y="82765"/>
                </a:lnTo>
                <a:lnTo>
                  <a:pt x="384008" y="65874"/>
                </a:lnTo>
                <a:lnTo>
                  <a:pt x="350719" y="38410"/>
                </a:lnTo>
                <a:lnTo>
                  <a:pt x="312509" y="17673"/>
                </a:lnTo>
                <a:lnTo>
                  <a:pt x="270282" y="4569"/>
                </a:lnTo>
                <a:lnTo>
                  <a:pt x="224941" y="0"/>
                </a:lnTo>
                <a:close/>
              </a:path>
              <a:path w="450214" h="450214">
                <a:moveTo>
                  <a:pt x="397944" y="82765"/>
                </a:moveTo>
                <a:lnTo>
                  <a:pt x="223682" y="82765"/>
                </a:lnTo>
                <a:lnTo>
                  <a:pt x="231875" y="84366"/>
                </a:lnTo>
                <a:lnTo>
                  <a:pt x="239089" y="89166"/>
                </a:lnTo>
                <a:lnTo>
                  <a:pt x="359446" y="209613"/>
                </a:lnTo>
                <a:lnTo>
                  <a:pt x="364247" y="216776"/>
                </a:lnTo>
                <a:lnTo>
                  <a:pt x="365847" y="224953"/>
                </a:lnTo>
                <a:lnTo>
                  <a:pt x="364247" y="233146"/>
                </a:lnTo>
                <a:lnTo>
                  <a:pt x="359446" y="240360"/>
                </a:lnTo>
                <a:lnTo>
                  <a:pt x="239089" y="360629"/>
                </a:lnTo>
                <a:lnTo>
                  <a:pt x="231925" y="365429"/>
                </a:lnTo>
                <a:lnTo>
                  <a:pt x="223749" y="367030"/>
                </a:lnTo>
                <a:lnTo>
                  <a:pt x="398017" y="367030"/>
                </a:lnTo>
                <a:lnTo>
                  <a:pt x="411473" y="350720"/>
                </a:lnTo>
                <a:lnTo>
                  <a:pt x="432210" y="312510"/>
                </a:lnTo>
                <a:lnTo>
                  <a:pt x="445314" y="270283"/>
                </a:lnTo>
                <a:lnTo>
                  <a:pt x="449883" y="224942"/>
                </a:lnTo>
                <a:lnTo>
                  <a:pt x="445314" y="179601"/>
                </a:lnTo>
                <a:lnTo>
                  <a:pt x="432210" y="137374"/>
                </a:lnTo>
                <a:lnTo>
                  <a:pt x="411473" y="99164"/>
                </a:lnTo>
                <a:lnTo>
                  <a:pt x="397944" y="82765"/>
                </a:lnTo>
                <a:close/>
              </a:path>
            </a:pathLst>
          </a:custGeom>
          <a:solidFill>
            <a:srgbClr val="FFFFFF"/>
          </a:solidFill>
        </p:spPr>
        <p:txBody>
          <a:bodyPr wrap="square" lIns="0" tIns="0" rIns="0" bIns="0" rtlCol="0"/>
          <a:lstStyle/>
          <a:p>
            <a:endParaRPr>
              <a:latin typeface="+mj-lt"/>
            </a:endParaRPr>
          </a:p>
        </p:txBody>
      </p:sp>
    </p:spTree>
    <p:extLst>
      <p:ext uri="{BB962C8B-B14F-4D97-AF65-F5344CB8AC3E}">
        <p14:creationId xmlns:p14="http://schemas.microsoft.com/office/powerpoint/2010/main" val="11416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963400" y="6456363"/>
            <a:ext cx="228600" cy="228600"/>
          </a:xfrm>
        </p:spPr>
        <p:txBody>
          <a:bodyPr/>
          <a:lstStyle/>
          <a:p>
            <a:fld id="{BA0C2F8D-24D6-4923-9325-F864EC6C7CD8}"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296273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2</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Why Cloud Access Software?</a:t>
            </a:r>
          </a:p>
        </p:txBody>
      </p:sp>
      <p:sp>
        <p:nvSpPr>
          <p:cNvPr id="10" name="object 2">
            <a:extLst>
              <a:ext uri="{FF2B5EF4-FFF2-40B4-BE49-F238E27FC236}">
                <a16:creationId xmlns:a16="http://schemas.microsoft.com/office/drawing/2014/main" id="{CA682D2F-4817-421D-B9C8-4C83A02A77B4}"/>
              </a:ext>
            </a:extLst>
          </p:cNvPr>
          <p:cNvSpPr/>
          <p:nvPr/>
        </p:nvSpPr>
        <p:spPr>
          <a:xfrm>
            <a:off x="527049" y="1070264"/>
            <a:ext cx="10622396" cy="5340376"/>
          </a:xfrm>
          <a:custGeom>
            <a:avLst/>
            <a:gdLst/>
            <a:ahLst/>
            <a:cxnLst/>
            <a:rect l="l" t="t" r="r" b="b"/>
            <a:pathLst>
              <a:path w="5568950" h="3837304">
                <a:moveTo>
                  <a:pt x="0" y="3836885"/>
                </a:moveTo>
                <a:lnTo>
                  <a:pt x="5568696" y="3836885"/>
                </a:lnTo>
                <a:lnTo>
                  <a:pt x="5568696" y="0"/>
                </a:lnTo>
                <a:lnTo>
                  <a:pt x="0" y="0"/>
                </a:lnTo>
                <a:lnTo>
                  <a:pt x="0" y="3836885"/>
                </a:lnTo>
                <a:close/>
              </a:path>
            </a:pathLst>
          </a:custGeom>
          <a:solidFill>
            <a:srgbClr val="E1F4FD"/>
          </a:solidFill>
        </p:spPr>
        <p:txBody>
          <a:bodyPr wrap="square" lIns="0" tIns="0" rIns="0" bIns="0" rtlCol="0"/>
          <a:lstStyle/>
          <a:p>
            <a:endParaRPr/>
          </a:p>
        </p:txBody>
      </p:sp>
      <p:sp>
        <p:nvSpPr>
          <p:cNvPr id="11" name="object 3">
            <a:extLst>
              <a:ext uri="{FF2B5EF4-FFF2-40B4-BE49-F238E27FC236}">
                <a16:creationId xmlns:a16="http://schemas.microsoft.com/office/drawing/2014/main" id="{3BEC3D3B-680F-4CB4-B191-4094B14E234C}"/>
              </a:ext>
            </a:extLst>
          </p:cNvPr>
          <p:cNvSpPr txBox="1"/>
          <p:nvPr/>
        </p:nvSpPr>
        <p:spPr>
          <a:xfrm>
            <a:off x="1096803" y="1155355"/>
            <a:ext cx="9898486" cy="5255285"/>
          </a:xfrm>
          <a:prstGeom prst="rect">
            <a:avLst/>
          </a:prstGeom>
        </p:spPr>
        <p:txBody>
          <a:bodyPr vert="horz" wrap="square" lIns="0" tIns="12700" rIns="0" bIns="0" rtlCol="0">
            <a:spAutoFit/>
          </a:bodyPr>
          <a:lstStyle/>
          <a:p>
            <a:pPr marL="859155">
              <a:spcBef>
                <a:spcPts val="2235"/>
              </a:spcBef>
            </a:pPr>
            <a:r>
              <a:rPr sz="2400" b="1" dirty="0">
                <a:solidFill>
                  <a:srgbClr val="0076A9"/>
                </a:solidFill>
                <a:latin typeface="+mj-lt"/>
                <a:cs typeface="Roboto"/>
              </a:rPr>
              <a:t>High </a:t>
            </a:r>
            <a:r>
              <a:rPr sz="2400" b="1" spc="-5" dirty="0">
                <a:solidFill>
                  <a:srgbClr val="0076A9"/>
                </a:solidFill>
                <a:latin typeface="+mj-lt"/>
                <a:cs typeface="Roboto"/>
              </a:rPr>
              <a:t>Performance User</a:t>
            </a:r>
            <a:r>
              <a:rPr sz="2400" b="1" spc="-10" dirty="0">
                <a:solidFill>
                  <a:srgbClr val="0076A9"/>
                </a:solidFill>
                <a:latin typeface="+mj-lt"/>
                <a:cs typeface="Roboto"/>
              </a:rPr>
              <a:t> </a:t>
            </a:r>
            <a:r>
              <a:rPr sz="2400" b="1" dirty="0">
                <a:solidFill>
                  <a:srgbClr val="0076A9"/>
                </a:solidFill>
                <a:latin typeface="+mj-lt"/>
                <a:cs typeface="Roboto"/>
              </a:rPr>
              <a:t>Experience</a:t>
            </a:r>
            <a:endParaRPr sz="2400" dirty="0">
              <a:latin typeface="+mj-lt"/>
              <a:cs typeface="Roboto"/>
            </a:endParaRPr>
          </a:p>
          <a:p>
            <a:pPr marL="859155" marR="211454">
              <a:spcBef>
                <a:spcPts val="60"/>
              </a:spcBef>
            </a:pPr>
            <a:r>
              <a:rPr spc="-5" dirty="0">
                <a:latin typeface="+mj-lt"/>
                <a:cs typeface="Roboto Light"/>
              </a:rPr>
              <a:t>The </a:t>
            </a:r>
            <a:r>
              <a:rPr spc="-10" dirty="0">
                <a:latin typeface="+mj-lt"/>
                <a:cs typeface="Roboto Light"/>
              </a:rPr>
              <a:t>industry’s </a:t>
            </a:r>
            <a:r>
              <a:rPr dirty="0">
                <a:latin typeface="+mj-lt"/>
                <a:cs typeface="Roboto Light"/>
              </a:rPr>
              <a:t>highest </a:t>
            </a:r>
            <a:r>
              <a:rPr spc="-5" dirty="0">
                <a:latin typeface="+mj-lt"/>
                <a:cs typeface="Roboto Light"/>
              </a:rPr>
              <a:t>image </a:t>
            </a:r>
            <a:r>
              <a:rPr dirty="0">
                <a:latin typeface="+mj-lt"/>
                <a:cs typeface="Roboto Light"/>
              </a:rPr>
              <a:t>quality with </a:t>
            </a:r>
            <a:r>
              <a:rPr spc="-5" dirty="0">
                <a:latin typeface="+mj-lt"/>
                <a:cs typeface="Roboto Light"/>
              </a:rPr>
              <a:t>build-to-lossless </a:t>
            </a:r>
            <a:r>
              <a:rPr dirty="0">
                <a:latin typeface="+mj-lt"/>
                <a:cs typeface="Roboto Light"/>
              </a:rPr>
              <a:t>and </a:t>
            </a:r>
            <a:r>
              <a:rPr spc="-5" dirty="0">
                <a:latin typeface="+mj-lt"/>
                <a:cs typeface="Roboto Light"/>
              </a:rPr>
              <a:t>full color </a:t>
            </a:r>
            <a:r>
              <a:rPr spc="-10" dirty="0">
                <a:latin typeface="+mj-lt"/>
                <a:cs typeface="Roboto Light"/>
              </a:rPr>
              <a:t>accuracy.  Automatically </a:t>
            </a:r>
            <a:r>
              <a:rPr spc="-5" dirty="0">
                <a:latin typeface="+mj-lt"/>
                <a:cs typeface="Roboto Light"/>
              </a:rPr>
              <a:t>delivers best user </a:t>
            </a:r>
            <a:r>
              <a:rPr dirty="0">
                <a:latin typeface="+mj-lt"/>
                <a:cs typeface="Roboto Light"/>
              </a:rPr>
              <a:t>experience </a:t>
            </a:r>
            <a:r>
              <a:rPr spc="-5" dirty="0">
                <a:latin typeface="+mj-lt"/>
                <a:cs typeface="Roboto Light"/>
              </a:rPr>
              <a:t>under changing network</a:t>
            </a:r>
            <a:r>
              <a:rPr spc="15" dirty="0">
                <a:latin typeface="+mj-lt"/>
                <a:cs typeface="Roboto Light"/>
              </a:rPr>
              <a:t> </a:t>
            </a:r>
            <a:r>
              <a:rPr spc="-5" dirty="0">
                <a:latin typeface="+mj-lt"/>
                <a:cs typeface="Roboto Light"/>
              </a:rPr>
              <a:t>conditions.</a:t>
            </a:r>
            <a:endParaRPr dirty="0">
              <a:latin typeface="+mj-lt"/>
              <a:cs typeface="Roboto Light"/>
            </a:endParaRPr>
          </a:p>
          <a:p>
            <a:pPr>
              <a:spcBef>
                <a:spcPts val="35"/>
              </a:spcBef>
            </a:pPr>
            <a:endParaRPr sz="2400" dirty="0">
              <a:latin typeface="+mj-lt"/>
              <a:cs typeface="Roboto Light"/>
            </a:endParaRPr>
          </a:p>
          <a:p>
            <a:pPr marL="859155">
              <a:spcBef>
                <a:spcPts val="5"/>
              </a:spcBef>
            </a:pPr>
            <a:r>
              <a:rPr sz="2400" b="1" spc="-10" dirty="0">
                <a:solidFill>
                  <a:srgbClr val="0076A9"/>
                </a:solidFill>
                <a:latin typeface="+mj-lt"/>
                <a:cs typeface="Roboto"/>
              </a:rPr>
              <a:t>Ultra-Secure</a:t>
            </a:r>
            <a:r>
              <a:rPr sz="2400" b="1" spc="-5" dirty="0">
                <a:solidFill>
                  <a:srgbClr val="0076A9"/>
                </a:solidFill>
                <a:latin typeface="+mj-lt"/>
                <a:cs typeface="Roboto"/>
              </a:rPr>
              <a:t> </a:t>
            </a:r>
            <a:r>
              <a:rPr sz="2400" b="1" spc="-10" dirty="0">
                <a:solidFill>
                  <a:srgbClr val="0076A9"/>
                </a:solidFill>
                <a:latin typeface="+mj-lt"/>
                <a:cs typeface="Roboto"/>
              </a:rPr>
              <a:t>Architecture</a:t>
            </a:r>
            <a:endParaRPr sz="2400" dirty="0">
              <a:latin typeface="+mj-lt"/>
              <a:cs typeface="Roboto"/>
            </a:endParaRPr>
          </a:p>
          <a:p>
            <a:pPr marL="859155">
              <a:spcBef>
                <a:spcPts val="180"/>
              </a:spcBef>
            </a:pPr>
            <a:r>
              <a:rPr dirty="0">
                <a:latin typeface="+mj-lt"/>
                <a:cs typeface="Roboto Light"/>
              </a:rPr>
              <a:t>PCoIP </a:t>
            </a:r>
            <a:r>
              <a:rPr spc="-15" dirty="0">
                <a:latin typeface="+mj-lt"/>
                <a:cs typeface="Roboto Light"/>
              </a:rPr>
              <a:t>traffic </a:t>
            </a:r>
            <a:r>
              <a:rPr spc="-5" dirty="0">
                <a:latin typeface="+mj-lt"/>
                <a:cs typeface="Roboto Light"/>
              </a:rPr>
              <a:t>is secured </a:t>
            </a:r>
            <a:r>
              <a:rPr dirty="0">
                <a:latin typeface="+mj-lt"/>
                <a:cs typeface="Roboto Light"/>
              </a:rPr>
              <a:t>with </a:t>
            </a:r>
            <a:r>
              <a:rPr spc="-5" dirty="0">
                <a:latin typeface="+mj-lt"/>
                <a:cs typeface="Roboto Light"/>
              </a:rPr>
              <a:t>strong </a:t>
            </a:r>
            <a:r>
              <a:rPr dirty="0">
                <a:latin typeface="+mj-lt"/>
                <a:cs typeface="Roboto Light"/>
              </a:rPr>
              <a:t>AES </a:t>
            </a:r>
            <a:r>
              <a:rPr spc="-5" dirty="0">
                <a:latin typeface="+mj-lt"/>
                <a:cs typeface="Roboto Light"/>
              </a:rPr>
              <a:t>256 encryption; combined </a:t>
            </a:r>
            <a:r>
              <a:rPr dirty="0">
                <a:latin typeface="+mj-lt"/>
                <a:cs typeface="Roboto Light"/>
              </a:rPr>
              <a:t>with</a:t>
            </a:r>
            <a:r>
              <a:rPr spc="5" dirty="0">
                <a:latin typeface="+mj-lt"/>
                <a:cs typeface="Roboto Light"/>
              </a:rPr>
              <a:t> </a:t>
            </a:r>
            <a:r>
              <a:rPr spc="-5" dirty="0">
                <a:latin typeface="+mj-lt"/>
                <a:cs typeface="Roboto Light"/>
              </a:rPr>
              <a:t>stateless</a:t>
            </a:r>
            <a:endParaRPr dirty="0">
              <a:latin typeface="+mj-lt"/>
              <a:cs typeface="Roboto Light"/>
            </a:endParaRPr>
          </a:p>
          <a:p>
            <a:pPr marL="859155">
              <a:spcBef>
                <a:spcPts val="200"/>
              </a:spcBef>
            </a:pPr>
            <a:r>
              <a:rPr spc="-5" dirty="0">
                <a:latin typeface="+mj-lt"/>
                <a:cs typeface="Roboto Light"/>
              </a:rPr>
              <a:t>zero clients to provide the most secure, </a:t>
            </a:r>
            <a:r>
              <a:rPr dirty="0">
                <a:latin typeface="+mj-lt"/>
                <a:cs typeface="Roboto Light"/>
              </a:rPr>
              <a:t>easy </a:t>
            </a:r>
            <a:r>
              <a:rPr spc="-5" dirty="0">
                <a:latin typeface="+mj-lt"/>
                <a:cs typeface="Roboto Light"/>
              </a:rPr>
              <a:t>to manage</a:t>
            </a:r>
            <a:r>
              <a:rPr spc="-15" dirty="0">
                <a:latin typeface="+mj-lt"/>
                <a:cs typeface="Roboto Light"/>
              </a:rPr>
              <a:t> </a:t>
            </a:r>
            <a:r>
              <a:rPr dirty="0">
                <a:latin typeface="+mj-lt"/>
                <a:cs typeface="Roboto Light"/>
              </a:rPr>
              <a:t>endpoints.</a:t>
            </a:r>
          </a:p>
          <a:p>
            <a:pPr>
              <a:spcBef>
                <a:spcPts val="55"/>
              </a:spcBef>
            </a:pPr>
            <a:endParaRPr sz="2800" dirty="0">
              <a:latin typeface="+mj-lt"/>
              <a:cs typeface="Roboto Light"/>
            </a:endParaRPr>
          </a:p>
          <a:p>
            <a:pPr marL="859155">
              <a:spcBef>
                <a:spcPts val="5"/>
              </a:spcBef>
            </a:pPr>
            <a:r>
              <a:rPr sz="2400" b="1" dirty="0">
                <a:solidFill>
                  <a:srgbClr val="0076A9"/>
                </a:solidFill>
                <a:latin typeface="+mj-lt"/>
                <a:cs typeface="Roboto"/>
              </a:rPr>
              <a:t>Ease </a:t>
            </a:r>
            <a:r>
              <a:rPr sz="2400" b="1" spc="-5" dirty="0">
                <a:solidFill>
                  <a:srgbClr val="0076A9"/>
                </a:solidFill>
                <a:latin typeface="+mj-lt"/>
                <a:cs typeface="Roboto"/>
              </a:rPr>
              <a:t>of</a:t>
            </a:r>
            <a:r>
              <a:rPr sz="2400" b="1" spc="-10" dirty="0">
                <a:solidFill>
                  <a:srgbClr val="0076A9"/>
                </a:solidFill>
                <a:latin typeface="+mj-lt"/>
                <a:cs typeface="Roboto"/>
              </a:rPr>
              <a:t> </a:t>
            </a:r>
            <a:r>
              <a:rPr sz="2400" b="1" spc="-5" dirty="0">
                <a:solidFill>
                  <a:srgbClr val="0076A9"/>
                </a:solidFill>
                <a:latin typeface="+mj-lt"/>
                <a:cs typeface="Roboto"/>
              </a:rPr>
              <a:t>Deployment</a:t>
            </a:r>
            <a:endParaRPr sz="2400" dirty="0">
              <a:latin typeface="+mj-lt"/>
              <a:cs typeface="Roboto"/>
            </a:endParaRPr>
          </a:p>
          <a:p>
            <a:pPr marL="859155" marR="515620">
              <a:spcBef>
                <a:spcPts val="60"/>
              </a:spcBef>
            </a:pPr>
            <a:r>
              <a:rPr dirty="0">
                <a:latin typeface="+mj-lt"/>
                <a:cs typeface="Roboto Light"/>
              </a:rPr>
              <a:t>Lightweight, </a:t>
            </a:r>
            <a:r>
              <a:rPr spc="-5" dirty="0">
                <a:latin typeface="+mj-lt"/>
                <a:cs typeface="Roboto Light"/>
              </a:rPr>
              <a:t>simple, </a:t>
            </a:r>
            <a:r>
              <a:rPr dirty="0">
                <a:latin typeface="+mj-lt"/>
                <a:cs typeface="Roboto Light"/>
              </a:rPr>
              <a:t>easy </a:t>
            </a:r>
            <a:r>
              <a:rPr spc="-5" dirty="0">
                <a:latin typeface="+mj-lt"/>
                <a:cs typeface="Roboto Light"/>
              </a:rPr>
              <a:t>to deploy solution </a:t>
            </a:r>
            <a:r>
              <a:rPr dirty="0">
                <a:latin typeface="+mj-lt"/>
                <a:cs typeface="Roboto Light"/>
              </a:rPr>
              <a:t>with </a:t>
            </a:r>
            <a:r>
              <a:rPr spc="-5" dirty="0">
                <a:latin typeface="+mj-lt"/>
                <a:cs typeface="Roboto Light"/>
              </a:rPr>
              <a:t>brokering, provisioning </a:t>
            </a:r>
            <a:r>
              <a:rPr dirty="0">
                <a:latin typeface="+mj-lt"/>
                <a:cs typeface="Roboto Light"/>
              </a:rPr>
              <a:t>and endpoint </a:t>
            </a:r>
            <a:r>
              <a:rPr spc="-5" dirty="0">
                <a:latin typeface="+mj-lt"/>
                <a:cs typeface="Roboto Light"/>
              </a:rPr>
              <a:t>management included. It just</a:t>
            </a:r>
            <a:r>
              <a:rPr spc="-10" dirty="0">
                <a:latin typeface="+mj-lt"/>
                <a:cs typeface="Roboto Light"/>
              </a:rPr>
              <a:t> </a:t>
            </a:r>
            <a:r>
              <a:rPr dirty="0">
                <a:latin typeface="+mj-lt"/>
                <a:cs typeface="Roboto Light"/>
              </a:rPr>
              <a:t>works.</a:t>
            </a:r>
          </a:p>
          <a:p>
            <a:pPr>
              <a:spcBef>
                <a:spcPts val="35"/>
              </a:spcBef>
            </a:pPr>
            <a:endParaRPr sz="2400" dirty="0">
              <a:latin typeface="+mj-lt"/>
              <a:cs typeface="Roboto Light"/>
            </a:endParaRPr>
          </a:p>
          <a:p>
            <a:pPr marL="859155">
              <a:spcBef>
                <a:spcPts val="5"/>
              </a:spcBef>
            </a:pPr>
            <a:r>
              <a:rPr sz="2400" b="1" dirty="0">
                <a:solidFill>
                  <a:srgbClr val="0076A9"/>
                </a:solidFill>
                <a:latin typeface="+mj-lt"/>
                <a:cs typeface="Roboto"/>
              </a:rPr>
              <a:t>Widest Platform</a:t>
            </a:r>
            <a:r>
              <a:rPr sz="2400" b="1" spc="-10" dirty="0">
                <a:solidFill>
                  <a:srgbClr val="0076A9"/>
                </a:solidFill>
                <a:latin typeface="+mj-lt"/>
                <a:cs typeface="Roboto"/>
              </a:rPr>
              <a:t> </a:t>
            </a:r>
            <a:r>
              <a:rPr sz="2400" b="1" dirty="0">
                <a:solidFill>
                  <a:srgbClr val="0076A9"/>
                </a:solidFill>
                <a:latin typeface="+mj-lt"/>
                <a:cs typeface="Roboto"/>
              </a:rPr>
              <a:t>Flexibility</a:t>
            </a:r>
            <a:endParaRPr sz="2400" dirty="0">
              <a:latin typeface="+mj-lt"/>
              <a:cs typeface="Roboto"/>
            </a:endParaRPr>
          </a:p>
          <a:p>
            <a:pPr marL="859155" marR="240029">
              <a:spcBef>
                <a:spcPts val="60"/>
              </a:spcBef>
            </a:pPr>
            <a:r>
              <a:rPr spc="-5" dirty="0">
                <a:latin typeface="+mj-lt"/>
                <a:cs typeface="Roboto Light"/>
              </a:rPr>
              <a:t>Supports Windows </a:t>
            </a:r>
            <a:r>
              <a:rPr dirty="0">
                <a:latin typeface="+mj-lt"/>
                <a:cs typeface="Roboto Light"/>
              </a:rPr>
              <a:t>and Linux GPU and </a:t>
            </a:r>
            <a:r>
              <a:rPr spc="-5" dirty="0">
                <a:latin typeface="+mj-lt"/>
                <a:cs typeface="Roboto Light"/>
              </a:rPr>
              <a:t>non-graphics </a:t>
            </a:r>
            <a:r>
              <a:rPr dirty="0">
                <a:latin typeface="+mj-lt"/>
                <a:cs typeface="Roboto Light"/>
              </a:rPr>
              <a:t>applications, </a:t>
            </a:r>
            <a:r>
              <a:rPr spc="-5" dirty="0">
                <a:latin typeface="+mj-lt"/>
                <a:cs typeface="Roboto Light"/>
              </a:rPr>
              <a:t>virtualized </a:t>
            </a:r>
            <a:r>
              <a:rPr dirty="0">
                <a:latin typeface="+mj-lt"/>
                <a:cs typeface="Roboto Light"/>
              </a:rPr>
              <a:t>and </a:t>
            </a:r>
            <a:r>
              <a:rPr spc="-5" dirty="0">
                <a:latin typeface="+mj-lt"/>
                <a:cs typeface="Roboto Light"/>
              </a:rPr>
              <a:t>physical machines, </a:t>
            </a:r>
            <a:r>
              <a:rPr dirty="0">
                <a:latin typeface="+mj-lt"/>
                <a:cs typeface="Roboto Light"/>
              </a:rPr>
              <a:t>ESXi, KVM and AHV hypervisors, </a:t>
            </a:r>
            <a:r>
              <a:rPr spc="-5" dirty="0">
                <a:latin typeface="+mj-lt"/>
                <a:cs typeface="Roboto Light"/>
              </a:rPr>
              <a:t>major public clouds </a:t>
            </a:r>
            <a:r>
              <a:rPr dirty="0">
                <a:latin typeface="+mj-lt"/>
                <a:cs typeface="Roboto Light"/>
              </a:rPr>
              <a:t>and a </a:t>
            </a:r>
            <a:r>
              <a:rPr spc="-5" dirty="0">
                <a:latin typeface="+mj-lt"/>
                <a:cs typeface="Roboto Light"/>
              </a:rPr>
              <a:t>broad range of SDKs </a:t>
            </a:r>
            <a:r>
              <a:rPr dirty="0">
                <a:latin typeface="+mj-lt"/>
                <a:cs typeface="Roboto Light"/>
              </a:rPr>
              <a:t>and APIs </a:t>
            </a:r>
            <a:r>
              <a:rPr spc="-5" dirty="0">
                <a:latin typeface="+mj-lt"/>
                <a:cs typeface="Roboto Light"/>
              </a:rPr>
              <a:t>for </a:t>
            </a:r>
            <a:r>
              <a:rPr spc="-10" dirty="0">
                <a:latin typeface="+mj-lt"/>
                <a:cs typeface="Roboto Light"/>
              </a:rPr>
              <a:t>customization.</a:t>
            </a:r>
            <a:endParaRPr dirty="0">
              <a:latin typeface="+mj-lt"/>
              <a:cs typeface="Roboto Light"/>
            </a:endParaRPr>
          </a:p>
        </p:txBody>
      </p:sp>
      <p:sp>
        <p:nvSpPr>
          <p:cNvPr id="12" name="object 69">
            <a:extLst>
              <a:ext uri="{FF2B5EF4-FFF2-40B4-BE49-F238E27FC236}">
                <a16:creationId xmlns:a16="http://schemas.microsoft.com/office/drawing/2014/main" id="{52D7F434-67EC-49E7-BCE8-75DD34470EF5}"/>
              </a:ext>
            </a:extLst>
          </p:cNvPr>
          <p:cNvSpPr/>
          <p:nvPr/>
        </p:nvSpPr>
        <p:spPr>
          <a:xfrm>
            <a:off x="707809" y="1212746"/>
            <a:ext cx="813446" cy="814784"/>
          </a:xfrm>
          <a:custGeom>
            <a:avLst/>
            <a:gdLst/>
            <a:ahLst/>
            <a:cxnLst/>
            <a:rect l="l" t="t" r="r" b="b"/>
            <a:pathLst>
              <a:path w="386080" h="386714">
                <a:moveTo>
                  <a:pt x="193025" y="299516"/>
                </a:moveTo>
                <a:lnTo>
                  <a:pt x="168819" y="299516"/>
                </a:lnTo>
                <a:lnTo>
                  <a:pt x="168819" y="361950"/>
                </a:lnTo>
                <a:lnTo>
                  <a:pt x="172227" y="374387"/>
                </a:lnTo>
                <a:lnTo>
                  <a:pt x="180930" y="382878"/>
                </a:lnTo>
                <a:lnTo>
                  <a:pt x="192645" y="386108"/>
                </a:lnTo>
                <a:lnTo>
                  <a:pt x="205090" y="382765"/>
                </a:lnTo>
                <a:lnTo>
                  <a:pt x="240752" y="361950"/>
                </a:lnTo>
                <a:lnTo>
                  <a:pt x="193025" y="361950"/>
                </a:lnTo>
                <a:lnTo>
                  <a:pt x="193025" y="299516"/>
                </a:lnTo>
                <a:close/>
              </a:path>
              <a:path w="386080" h="386714">
                <a:moveTo>
                  <a:pt x="313599" y="229387"/>
                </a:moveTo>
                <a:lnTo>
                  <a:pt x="289545" y="229387"/>
                </a:lnTo>
                <a:lnTo>
                  <a:pt x="289545" y="305625"/>
                </a:lnTo>
                <a:lnTo>
                  <a:pt x="193025" y="361950"/>
                </a:lnTo>
                <a:lnTo>
                  <a:pt x="240752" y="361950"/>
                </a:lnTo>
                <a:lnTo>
                  <a:pt x="309001" y="322135"/>
                </a:lnTo>
                <a:lnTo>
                  <a:pt x="313599" y="314147"/>
                </a:lnTo>
                <a:lnTo>
                  <a:pt x="313599" y="229387"/>
                </a:lnTo>
                <a:close/>
              </a:path>
              <a:path w="386080" h="386714">
                <a:moveTo>
                  <a:pt x="307643" y="0"/>
                </a:moveTo>
                <a:lnTo>
                  <a:pt x="270183" y="5892"/>
                </a:lnTo>
                <a:lnTo>
                  <a:pt x="235634" y="21745"/>
                </a:lnTo>
                <a:lnTo>
                  <a:pt x="204322" y="44823"/>
                </a:lnTo>
                <a:lnTo>
                  <a:pt x="176579" y="72390"/>
                </a:lnTo>
                <a:lnTo>
                  <a:pt x="71842" y="72390"/>
                </a:lnTo>
                <a:lnTo>
                  <a:pt x="63930" y="76911"/>
                </a:lnTo>
                <a:lnTo>
                  <a:pt x="59624" y="84378"/>
                </a:lnTo>
                <a:lnTo>
                  <a:pt x="3300" y="180898"/>
                </a:lnTo>
                <a:lnTo>
                  <a:pt x="0" y="193343"/>
                </a:lnTo>
                <a:lnTo>
                  <a:pt x="3244" y="205058"/>
                </a:lnTo>
                <a:lnTo>
                  <a:pt x="11720" y="213761"/>
                </a:lnTo>
                <a:lnTo>
                  <a:pt x="24115" y="217170"/>
                </a:lnTo>
                <a:lnTo>
                  <a:pt x="86472" y="217170"/>
                </a:lnTo>
                <a:lnTo>
                  <a:pt x="81999" y="227323"/>
                </a:lnTo>
                <a:lnTo>
                  <a:pt x="78242" y="236246"/>
                </a:lnTo>
                <a:lnTo>
                  <a:pt x="75096" y="244039"/>
                </a:lnTo>
                <a:lnTo>
                  <a:pt x="71169" y="254114"/>
                </a:lnTo>
                <a:lnTo>
                  <a:pt x="71918" y="257962"/>
                </a:lnTo>
                <a:lnTo>
                  <a:pt x="74483" y="260451"/>
                </a:lnTo>
                <a:lnTo>
                  <a:pt x="128090" y="314071"/>
                </a:lnTo>
                <a:lnTo>
                  <a:pt x="168819" y="299516"/>
                </a:lnTo>
                <a:lnTo>
                  <a:pt x="193025" y="299516"/>
                </a:lnTo>
                <a:lnTo>
                  <a:pt x="193025" y="288277"/>
                </a:lnTo>
                <a:lnTo>
                  <a:pt x="194479" y="287528"/>
                </a:lnTo>
                <a:lnTo>
                  <a:pt x="135634" y="287528"/>
                </a:lnTo>
                <a:lnTo>
                  <a:pt x="98613" y="250494"/>
                </a:lnTo>
                <a:lnTo>
                  <a:pt x="116390" y="210343"/>
                </a:lnTo>
                <a:lnTo>
                  <a:pt x="125515" y="193040"/>
                </a:lnTo>
                <a:lnTo>
                  <a:pt x="24115" y="193040"/>
                </a:lnTo>
                <a:lnTo>
                  <a:pt x="80440" y="96520"/>
                </a:lnTo>
                <a:lnTo>
                  <a:pt x="188511" y="96520"/>
                </a:lnTo>
                <a:lnTo>
                  <a:pt x="197177" y="85612"/>
                </a:lnTo>
                <a:lnTo>
                  <a:pt x="231444" y="53667"/>
                </a:lnTo>
                <a:lnTo>
                  <a:pt x="268472" y="32067"/>
                </a:lnTo>
                <a:lnTo>
                  <a:pt x="307719" y="24130"/>
                </a:lnTo>
                <a:lnTo>
                  <a:pt x="380556" y="24130"/>
                </a:lnTo>
                <a:lnTo>
                  <a:pt x="378369" y="14401"/>
                </a:lnTo>
                <a:lnTo>
                  <a:pt x="338329" y="1171"/>
                </a:lnTo>
                <a:lnTo>
                  <a:pt x="324462" y="196"/>
                </a:lnTo>
                <a:lnTo>
                  <a:pt x="307643" y="0"/>
                </a:lnTo>
                <a:close/>
              </a:path>
              <a:path w="386080" h="386714">
                <a:moveTo>
                  <a:pt x="380556" y="24130"/>
                </a:moveTo>
                <a:lnTo>
                  <a:pt x="307719" y="24130"/>
                </a:lnTo>
                <a:lnTo>
                  <a:pt x="320299" y="24206"/>
                </a:lnTo>
                <a:lnTo>
                  <a:pt x="331419" y="24742"/>
                </a:lnTo>
                <a:lnTo>
                  <a:pt x="361332" y="54684"/>
                </a:lnTo>
                <a:lnTo>
                  <a:pt x="361872" y="78732"/>
                </a:lnTo>
                <a:lnTo>
                  <a:pt x="353990" y="117664"/>
                </a:lnTo>
                <a:lnTo>
                  <a:pt x="332373" y="154692"/>
                </a:lnTo>
                <a:lnTo>
                  <a:pt x="300410" y="188959"/>
                </a:lnTo>
                <a:lnTo>
                  <a:pt x="261428" y="219921"/>
                </a:lnTo>
                <a:lnTo>
                  <a:pt x="218754" y="247033"/>
                </a:lnTo>
                <a:lnTo>
                  <a:pt x="175713" y="269750"/>
                </a:lnTo>
                <a:lnTo>
                  <a:pt x="135634" y="287528"/>
                </a:lnTo>
                <a:lnTo>
                  <a:pt x="194479" y="287528"/>
                </a:lnTo>
                <a:lnTo>
                  <a:pt x="216216" y="276327"/>
                </a:lnTo>
                <a:lnTo>
                  <a:pt x="240461" y="262532"/>
                </a:lnTo>
                <a:lnTo>
                  <a:pt x="265118" y="246888"/>
                </a:lnTo>
                <a:lnTo>
                  <a:pt x="289545" y="229387"/>
                </a:lnTo>
                <a:lnTo>
                  <a:pt x="313599" y="229387"/>
                </a:lnTo>
                <a:lnTo>
                  <a:pt x="313599" y="209473"/>
                </a:lnTo>
                <a:lnTo>
                  <a:pt x="341165" y="181735"/>
                </a:lnTo>
                <a:lnTo>
                  <a:pt x="364243" y="150425"/>
                </a:lnTo>
                <a:lnTo>
                  <a:pt x="380096" y="115876"/>
                </a:lnTo>
                <a:lnTo>
                  <a:pt x="385940" y="78732"/>
                </a:lnTo>
                <a:lnTo>
                  <a:pt x="385838" y="61593"/>
                </a:lnTo>
                <a:lnTo>
                  <a:pt x="384893" y="47717"/>
                </a:lnTo>
                <a:lnTo>
                  <a:pt x="382592" y="33188"/>
                </a:lnTo>
                <a:lnTo>
                  <a:pt x="380556" y="24130"/>
                </a:lnTo>
                <a:close/>
              </a:path>
              <a:path w="386080" h="386714">
                <a:moveTo>
                  <a:pt x="188511" y="96520"/>
                </a:moveTo>
                <a:lnTo>
                  <a:pt x="156678" y="96520"/>
                </a:lnTo>
                <a:lnTo>
                  <a:pt x="139202" y="120941"/>
                </a:lnTo>
                <a:lnTo>
                  <a:pt x="123551" y="145599"/>
                </a:lnTo>
                <a:lnTo>
                  <a:pt x="109741" y="169847"/>
                </a:lnTo>
                <a:lnTo>
                  <a:pt x="97788" y="193040"/>
                </a:lnTo>
                <a:lnTo>
                  <a:pt x="125515" y="193040"/>
                </a:lnTo>
                <a:lnTo>
                  <a:pt x="139105" y="167267"/>
                </a:lnTo>
                <a:lnTo>
                  <a:pt x="166216" y="124584"/>
                </a:lnTo>
                <a:lnTo>
                  <a:pt x="188511" y="96520"/>
                </a:lnTo>
                <a:close/>
              </a:path>
              <a:path w="386080" h="386714">
                <a:moveTo>
                  <a:pt x="277480" y="66357"/>
                </a:moveTo>
                <a:lnTo>
                  <a:pt x="261050" y="69678"/>
                </a:lnTo>
                <a:lnTo>
                  <a:pt x="247627" y="78732"/>
                </a:lnTo>
                <a:lnTo>
                  <a:pt x="238573" y="92155"/>
                </a:lnTo>
                <a:lnTo>
                  <a:pt x="235253" y="108585"/>
                </a:lnTo>
                <a:lnTo>
                  <a:pt x="238573" y="125014"/>
                </a:lnTo>
                <a:lnTo>
                  <a:pt x="247627" y="138437"/>
                </a:lnTo>
                <a:lnTo>
                  <a:pt x="261050" y="147491"/>
                </a:lnTo>
                <a:lnTo>
                  <a:pt x="277480" y="150812"/>
                </a:lnTo>
                <a:lnTo>
                  <a:pt x="293904" y="147491"/>
                </a:lnTo>
                <a:lnTo>
                  <a:pt x="307328" y="138437"/>
                </a:lnTo>
                <a:lnTo>
                  <a:pt x="315260" y="126682"/>
                </a:lnTo>
                <a:lnTo>
                  <a:pt x="277480" y="126682"/>
                </a:lnTo>
                <a:lnTo>
                  <a:pt x="270452" y="125254"/>
                </a:lnTo>
                <a:lnTo>
                  <a:pt x="264697" y="121367"/>
                </a:lnTo>
                <a:lnTo>
                  <a:pt x="260810" y="115613"/>
                </a:lnTo>
                <a:lnTo>
                  <a:pt x="259383" y="108585"/>
                </a:lnTo>
                <a:lnTo>
                  <a:pt x="260810" y="101556"/>
                </a:lnTo>
                <a:lnTo>
                  <a:pt x="264697" y="95802"/>
                </a:lnTo>
                <a:lnTo>
                  <a:pt x="270452" y="91915"/>
                </a:lnTo>
                <a:lnTo>
                  <a:pt x="277480" y="90487"/>
                </a:lnTo>
                <a:lnTo>
                  <a:pt x="315260" y="90487"/>
                </a:lnTo>
                <a:lnTo>
                  <a:pt x="307328" y="78732"/>
                </a:lnTo>
                <a:lnTo>
                  <a:pt x="293904" y="69678"/>
                </a:lnTo>
                <a:lnTo>
                  <a:pt x="277480" y="66357"/>
                </a:lnTo>
                <a:close/>
              </a:path>
              <a:path w="386080" h="386714">
                <a:moveTo>
                  <a:pt x="315260" y="90487"/>
                </a:moveTo>
                <a:lnTo>
                  <a:pt x="277480" y="90487"/>
                </a:lnTo>
                <a:lnTo>
                  <a:pt x="284503" y="91915"/>
                </a:lnTo>
                <a:lnTo>
                  <a:pt x="290258" y="95802"/>
                </a:lnTo>
                <a:lnTo>
                  <a:pt x="294148" y="101556"/>
                </a:lnTo>
                <a:lnTo>
                  <a:pt x="295578" y="108585"/>
                </a:lnTo>
                <a:lnTo>
                  <a:pt x="294148" y="115613"/>
                </a:lnTo>
                <a:lnTo>
                  <a:pt x="290258" y="121367"/>
                </a:lnTo>
                <a:lnTo>
                  <a:pt x="284503" y="125254"/>
                </a:lnTo>
                <a:lnTo>
                  <a:pt x="277480" y="126682"/>
                </a:lnTo>
                <a:lnTo>
                  <a:pt x="315260" y="126682"/>
                </a:lnTo>
                <a:lnTo>
                  <a:pt x="316385" y="125014"/>
                </a:lnTo>
                <a:lnTo>
                  <a:pt x="319708" y="108585"/>
                </a:lnTo>
                <a:lnTo>
                  <a:pt x="316385" y="92155"/>
                </a:lnTo>
                <a:lnTo>
                  <a:pt x="315260" y="90487"/>
                </a:lnTo>
                <a:close/>
              </a:path>
            </a:pathLst>
          </a:custGeom>
          <a:solidFill>
            <a:srgbClr val="F78F2C"/>
          </a:solidFill>
        </p:spPr>
        <p:txBody>
          <a:bodyPr wrap="square" lIns="0" tIns="0" rIns="0" bIns="0" rtlCol="0"/>
          <a:lstStyle/>
          <a:p>
            <a:endParaRPr/>
          </a:p>
        </p:txBody>
      </p:sp>
      <p:sp>
        <p:nvSpPr>
          <p:cNvPr id="13" name="object 70">
            <a:extLst>
              <a:ext uri="{FF2B5EF4-FFF2-40B4-BE49-F238E27FC236}">
                <a16:creationId xmlns:a16="http://schemas.microsoft.com/office/drawing/2014/main" id="{46BC4F2D-6CCB-4DF5-A209-A0D49912B8EA}"/>
              </a:ext>
            </a:extLst>
          </p:cNvPr>
          <p:cNvSpPr/>
          <p:nvPr/>
        </p:nvSpPr>
        <p:spPr>
          <a:xfrm>
            <a:off x="759319" y="2554865"/>
            <a:ext cx="710427" cy="810770"/>
          </a:xfrm>
          <a:custGeom>
            <a:avLst/>
            <a:gdLst/>
            <a:ahLst/>
            <a:cxnLst/>
            <a:rect l="l" t="t" r="r" b="b"/>
            <a:pathLst>
              <a:path w="337185" h="384810">
                <a:moveTo>
                  <a:pt x="300558" y="168313"/>
                </a:moveTo>
                <a:lnTo>
                  <a:pt x="36067" y="168313"/>
                </a:lnTo>
                <a:lnTo>
                  <a:pt x="22031" y="171148"/>
                </a:lnTo>
                <a:lnTo>
                  <a:pt x="10566" y="178879"/>
                </a:lnTo>
                <a:lnTo>
                  <a:pt x="2835" y="190344"/>
                </a:lnTo>
                <a:lnTo>
                  <a:pt x="0" y="204381"/>
                </a:lnTo>
                <a:lnTo>
                  <a:pt x="0" y="348640"/>
                </a:lnTo>
                <a:lnTo>
                  <a:pt x="2835" y="362677"/>
                </a:lnTo>
                <a:lnTo>
                  <a:pt x="10566" y="374142"/>
                </a:lnTo>
                <a:lnTo>
                  <a:pt x="22031" y="381873"/>
                </a:lnTo>
                <a:lnTo>
                  <a:pt x="36067" y="384708"/>
                </a:lnTo>
                <a:lnTo>
                  <a:pt x="300558" y="384708"/>
                </a:lnTo>
                <a:lnTo>
                  <a:pt x="314594" y="381873"/>
                </a:lnTo>
                <a:lnTo>
                  <a:pt x="326059" y="374142"/>
                </a:lnTo>
                <a:lnTo>
                  <a:pt x="333790" y="362677"/>
                </a:lnTo>
                <a:lnTo>
                  <a:pt x="334196" y="360667"/>
                </a:lnTo>
                <a:lnTo>
                  <a:pt x="29451" y="360667"/>
                </a:lnTo>
                <a:lnTo>
                  <a:pt x="24041" y="355257"/>
                </a:lnTo>
                <a:lnTo>
                  <a:pt x="24041" y="197764"/>
                </a:lnTo>
                <a:lnTo>
                  <a:pt x="29451" y="192354"/>
                </a:lnTo>
                <a:lnTo>
                  <a:pt x="334196" y="192354"/>
                </a:lnTo>
                <a:lnTo>
                  <a:pt x="333790" y="190344"/>
                </a:lnTo>
                <a:lnTo>
                  <a:pt x="326059" y="178879"/>
                </a:lnTo>
                <a:lnTo>
                  <a:pt x="314594" y="171148"/>
                </a:lnTo>
                <a:lnTo>
                  <a:pt x="300558" y="168313"/>
                </a:lnTo>
                <a:close/>
              </a:path>
              <a:path w="337185" h="384810">
                <a:moveTo>
                  <a:pt x="334196" y="192354"/>
                </a:moveTo>
                <a:lnTo>
                  <a:pt x="307174" y="192354"/>
                </a:lnTo>
                <a:lnTo>
                  <a:pt x="312585" y="197764"/>
                </a:lnTo>
                <a:lnTo>
                  <a:pt x="312585" y="355257"/>
                </a:lnTo>
                <a:lnTo>
                  <a:pt x="307174" y="360667"/>
                </a:lnTo>
                <a:lnTo>
                  <a:pt x="334196" y="360667"/>
                </a:lnTo>
                <a:lnTo>
                  <a:pt x="336626" y="348640"/>
                </a:lnTo>
                <a:lnTo>
                  <a:pt x="336626" y="204381"/>
                </a:lnTo>
                <a:lnTo>
                  <a:pt x="334196" y="192354"/>
                </a:lnTo>
                <a:close/>
              </a:path>
              <a:path w="337185" h="384810">
                <a:moveTo>
                  <a:pt x="176580" y="237439"/>
                </a:moveTo>
                <a:lnTo>
                  <a:pt x="160045" y="237439"/>
                </a:lnTo>
                <a:lnTo>
                  <a:pt x="153288" y="244195"/>
                </a:lnTo>
                <a:lnTo>
                  <a:pt x="153288" y="308825"/>
                </a:lnTo>
                <a:lnTo>
                  <a:pt x="160045" y="315582"/>
                </a:lnTo>
                <a:lnTo>
                  <a:pt x="176580" y="315582"/>
                </a:lnTo>
                <a:lnTo>
                  <a:pt x="183337" y="308825"/>
                </a:lnTo>
                <a:lnTo>
                  <a:pt x="183337" y="244195"/>
                </a:lnTo>
                <a:lnTo>
                  <a:pt x="176580" y="237439"/>
                </a:lnTo>
                <a:close/>
              </a:path>
              <a:path w="337185" h="384810">
                <a:moveTo>
                  <a:pt x="168694" y="0"/>
                </a:moveTo>
                <a:lnTo>
                  <a:pt x="121796" y="9347"/>
                </a:lnTo>
                <a:lnTo>
                  <a:pt x="83458" y="35115"/>
                </a:lnTo>
                <a:lnTo>
                  <a:pt x="57587" y="73380"/>
                </a:lnTo>
                <a:lnTo>
                  <a:pt x="48094" y="120218"/>
                </a:lnTo>
                <a:lnTo>
                  <a:pt x="48094" y="168313"/>
                </a:lnTo>
                <a:lnTo>
                  <a:pt x="72135" y="168313"/>
                </a:lnTo>
                <a:lnTo>
                  <a:pt x="72135" y="120218"/>
                </a:lnTo>
                <a:lnTo>
                  <a:pt x="79703" y="82810"/>
                </a:lnTo>
                <a:lnTo>
                  <a:pt x="100331" y="52236"/>
                </a:lnTo>
                <a:lnTo>
                  <a:pt x="130905" y="31608"/>
                </a:lnTo>
                <a:lnTo>
                  <a:pt x="168313" y="24041"/>
                </a:lnTo>
                <a:lnTo>
                  <a:pt x="236311" y="24041"/>
                </a:lnTo>
                <a:lnTo>
                  <a:pt x="215440" y="9716"/>
                </a:lnTo>
                <a:lnTo>
                  <a:pt x="168694" y="0"/>
                </a:lnTo>
                <a:close/>
              </a:path>
              <a:path w="337185" h="384810">
                <a:moveTo>
                  <a:pt x="236311" y="24041"/>
                </a:moveTo>
                <a:lnTo>
                  <a:pt x="168313" y="24041"/>
                </a:lnTo>
                <a:lnTo>
                  <a:pt x="205720" y="31608"/>
                </a:lnTo>
                <a:lnTo>
                  <a:pt x="236294" y="52236"/>
                </a:lnTo>
                <a:lnTo>
                  <a:pt x="256922" y="82810"/>
                </a:lnTo>
                <a:lnTo>
                  <a:pt x="264490" y="120218"/>
                </a:lnTo>
                <a:lnTo>
                  <a:pt x="264490" y="168313"/>
                </a:lnTo>
                <a:lnTo>
                  <a:pt x="288531" y="168313"/>
                </a:lnTo>
                <a:lnTo>
                  <a:pt x="288531" y="121348"/>
                </a:lnTo>
                <a:lnTo>
                  <a:pt x="279147" y="74398"/>
                </a:lnTo>
                <a:lnTo>
                  <a:pt x="253520" y="35852"/>
                </a:lnTo>
                <a:lnTo>
                  <a:pt x="236311" y="24041"/>
                </a:lnTo>
                <a:close/>
              </a:path>
            </a:pathLst>
          </a:custGeom>
          <a:solidFill>
            <a:srgbClr val="F78F2C"/>
          </a:solidFill>
        </p:spPr>
        <p:txBody>
          <a:bodyPr wrap="square" lIns="0" tIns="0" rIns="0" bIns="0" rtlCol="0"/>
          <a:lstStyle/>
          <a:p>
            <a:endParaRPr/>
          </a:p>
        </p:txBody>
      </p:sp>
      <p:sp>
        <p:nvSpPr>
          <p:cNvPr id="14" name="object 71">
            <a:extLst>
              <a:ext uri="{FF2B5EF4-FFF2-40B4-BE49-F238E27FC236}">
                <a16:creationId xmlns:a16="http://schemas.microsoft.com/office/drawing/2014/main" id="{AC432188-04E4-4DCD-83CC-DDFB27166B01}"/>
              </a:ext>
            </a:extLst>
          </p:cNvPr>
          <p:cNvSpPr/>
          <p:nvPr/>
        </p:nvSpPr>
        <p:spPr>
          <a:xfrm>
            <a:off x="632887" y="4022668"/>
            <a:ext cx="963291" cy="674304"/>
          </a:xfrm>
          <a:custGeom>
            <a:avLst/>
            <a:gdLst/>
            <a:ahLst/>
            <a:cxnLst/>
            <a:rect l="l" t="t" r="r" b="b"/>
            <a:pathLst>
              <a:path w="457200" h="320039">
                <a:moveTo>
                  <a:pt x="388619" y="22859"/>
                </a:moveTo>
                <a:lnTo>
                  <a:pt x="366370" y="27349"/>
                </a:lnTo>
                <a:lnTo>
                  <a:pt x="348205" y="39595"/>
                </a:lnTo>
                <a:lnTo>
                  <a:pt x="335959" y="57760"/>
                </a:lnTo>
                <a:lnTo>
                  <a:pt x="331469" y="80009"/>
                </a:lnTo>
                <a:lnTo>
                  <a:pt x="335959" y="102259"/>
                </a:lnTo>
                <a:lnTo>
                  <a:pt x="348205" y="120424"/>
                </a:lnTo>
                <a:lnTo>
                  <a:pt x="366370" y="132670"/>
                </a:lnTo>
                <a:lnTo>
                  <a:pt x="388619" y="137159"/>
                </a:lnTo>
                <a:lnTo>
                  <a:pt x="410869" y="132670"/>
                </a:lnTo>
                <a:lnTo>
                  <a:pt x="429034" y="120424"/>
                </a:lnTo>
                <a:lnTo>
                  <a:pt x="433163" y="114299"/>
                </a:lnTo>
                <a:lnTo>
                  <a:pt x="388619" y="114299"/>
                </a:lnTo>
                <a:lnTo>
                  <a:pt x="375273" y="111605"/>
                </a:lnTo>
                <a:lnTo>
                  <a:pt x="364374" y="104255"/>
                </a:lnTo>
                <a:lnTo>
                  <a:pt x="357024" y="93356"/>
                </a:lnTo>
                <a:lnTo>
                  <a:pt x="354329" y="80009"/>
                </a:lnTo>
                <a:lnTo>
                  <a:pt x="357024" y="66663"/>
                </a:lnTo>
                <a:lnTo>
                  <a:pt x="364374" y="55764"/>
                </a:lnTo>
                <a:lnTo>
                  <a:pt x="375273" y="48414"/>
                </a:lnTo>
                <a:lnTo>
                  <a:pt x="388619" y="45719"/>
                </a:lnTo>
                <a:lnTo>
                  <a:pt x="433163" y="45719"/>
                </a:lnTo>
                <a:lnTo>
                  <a:pt x="429034" y="39595"/>
                </a:lnTo>
                <a:lnTo>
                  <a:pt x="410869" y="27349"/>
                </a:lnTo>
                <a:lnTo>
                  <a:pt x="388619" y="22859"/>
                </a:lnTo>
                <a:close/>
              </a:path>
              <a:path w="457200" h="320039">
                <a:moveTo>
                  <a:pt x="433163" y="45719"/>
                </a:moveTo>
                <a:lnTo>
                  <a:pt x="388619" y="45719"/>
                </a:lnTo>
                <a:lnTo>
                  <a:pt x="401966" y="48414"/>
                </a:lnTo>
                <a:lnTo>
                  <a:pt x="412865" y="55764"/>
                </a:lnTo>
                <a:lnTo>
                  <a:pt x="420215" y="66663"/>
                </a:lnTo>
                <a:lnTo>
                  <a:pt x="422909" y="80009"/>
                </a:lnTo>
                <a:lnTo>
                  <a:pt x="420215" y="93356"/>
                </a:lnTo>
                <a:lnTo>
                  <a:pt x="412865" y="104255"/>
                </a:lnTo>
                <a:lnTo>
                  <a:pt x="401966" y="111605"/>
                </a:lnTo>
                <a:lnTo>
                  <a:pt x="388619" y="114299"/>
                </a:lnTo>
                <a:lnTo>
                  <a:pt x="433163" y="114299"/>
                </a:lnTo>
                <a:lnTo>
                  <a:pt x="441280" y="102259"/>
                </a:lnTo>
                <a:lnTo>
                  <a:pt x="445769" y="80009"/>
                </a:lnTo>
                <a:lnTo>
                  <a:pt x="441280" y="57760"/>
                </a:lnTo>
                <a:lnTo>
                  <a:pt x="433163" y="45719"/>
                </a:lnTo>
                <a:close/>
              </a:path>
              <a:path w="457200" h="320039">
                <a:moveTo>
                  <a:pt x="228599" y="0"/>
                </a:moveTo>
                <a:lnTo>
                  <a:pt x="197442" y="6282"/>
                </a:lnTo>
                <a:lnTo>
                  <a:pt x="172011" y="23421"/>
                </a:lnTo>
                <a:lnTo>
                  <a:pt x="154872" y="48852"/>
                </a:lnTo>
                <a:lnTo>
                  <a:pt x="148589" y="80009"/>
                </a:lnTo>
                <a:lnTo>
                  <a:pt x="154872" y="111167"/>
                </a:lnTo>
                <a:lnTo>
                  <a:pt x="172011" y="136598"/>
                </a:lnTo>
                <a:lnTo>
                  <a:pt x="197442" y="153737"/>
                </a:lnTo>
                <a:lnTo>
                  <a:pt x="228599" y="160019"/>
                </a:lnTo>
                <a:lnTo>
                  <a:pt x="259757" y="153737"/>
                </a:lnTo>
                <a:lnTo>
                  <a:pt x="284354" y="137159"/>
                </a:lnTo>
                <a:lnTo>
                  <a:pt x="228599" y="137159"/>
                </a:lnTo>
                <a:lnTo>
                  <a:pt x="206377" y="132661"/>
                </a:lnTo>
                <a:lnTo>
                  <a:pt x="188209" y="120400"/>
                </a:lnTo>
                <a:lnTo>
                  <a:pt x="175948" y="102232"/>
                </a:lnTo>
                <a:lnTo>
                  <a:pt x="171449" y="80009"/>
                </a:lnTo>
                <a:lnTo>
                  <a:pt x="175948" y="57787"/>
                </a:lnTo>
                <a:lnTo>
                  <a:pt x="188209" y="39619"/>
                </a:lnTo>
                <a:lnTo>
                  <a:pt x="206377" y="27358"/>
                </a:lnTo>
                <a:lnTo>
                  <a:pt x="228599" y="22859"/>
                </a:lnTo>
                <a:lnTo>
                  <a:pt x="284354" y="22859"/>
                </a:lnTo>
                <a:lnTo>
                  <a:pt x="259757" y="6282"/>
                </a:lnTo>
                <a:lnTo>
                  <a:pt x="228599" y="0"/>
                </a:lnTo>
                <a:close/>
              </a:path>
              <a:path w="457200" h="320039">
                <a:moveTo>
                  <a:pt x="284354" y="22859"/>
                </a:moveTo>
                <a:lnTo>
                  <a:pt x="228599" y="22859"/>
                </a:lnTo>
                <a:lnTo>
                  <a:pt x="250822" y="27358"/>
                </a:lnTo>
                <a:lnTo>
                  <a:pt x="268990" y="39619"/>
                </a:lnTo>
                <a:lnTo>
                  <a:pt x="281251" y="57787"/>
                </a:lnTo>
                <a:lnTo>
                  <a:pt x="285749" y="80009"/>
                </a:lnTo>
                <a:lnTo>
                  <a:pt x="281251" y="102232"/>
                </a:lnTo>
                <a:lnTo>
                  <a:pt x="268990" y="120400"/>
                </a:lnTo>
                <a:lnTo>
                  <a:pt x="250822" y="132661"/>
                </a:lnTo>
                <a:lnTo>
                  <a:pt x="228599" y="137159"/>
                </a:lnTo>
                <a:lnTo>
                  <a:pt x="284354" y="137159"/>
                </a:lnTo>
                <a:lnTo>
                  <a:pt x="285188" y="136598"/>
                </a:lnTo>
                <a:lnTo>
                  <a:pt x="302327" y="111167"/>
                </a:lnTo>
                <a:lnTo>
                  <a:pt x="308609" y="80009"/>
                </a:lnTo>
                <a:lnTo>
                  <a:pt x="302327" y="48852"/>
                </a:lnTo>
                <a:lnTo>
                  <a:pt x="285188" y="23421"/>
                </a:lnTo>
                <a:lnTo>
                  <a:pt x="284354" y="22859"/>
                </a:lnTo>
                <a:close/>
              </a:path>
              <a:path w="457200" h="320039">
                <a:moveTo>
                  <a:pt x="171373" y="174307"/>
                </a:moveTo>
                <a:lnTo>
                  <a:pt x="134227" y="182833"/>
                </a:lnTo>
                <a:lnTo>
                  <a:pt x="105435" y="207810"/>
                </a:lnTo>
                <a:lnTo>
                  <a:pt x="91439" y="253745"/>
                </a:lnTo>
                <a:lnTo>
                  <a:pt x="91439" y="285749"/>
                </a:lnTo>
                <a:lnTo>
                  <a:pt x="94134" y="299096"/>
                </a:lnTo>
                <a:lnTo>
                  <a:pt x="101484" y="309995"/>
                </a:lnTo>
                <a:lnTo>
                  <a:pt x="112383" y="317345"/>
                </a:lnTo>
                <a:lnTo>
                  <a:pt x="125729" y="320039"/>
                </a:lnTo>
                <a:lnTo>
                  <a:pt x="331469" y="320039"/>
                </a:lnTo>
                <a:lnTo>
                  <a:pt x="344816" y="317345"/>
                </a:lnTo>
                <a:lnTo>
                  <a:pt x="355715" y="309995"/>
                </a:lnTo>
                <a:lnTo>
                  <a:pt x="363065" y="299096"/>
                </a:lnTo>
                <a:lnTo>
                  <a:pt x="363451" y="297179"/>
                </a:lnTo>
                <a:lnTo>
                  <a:pt x="119443" y="297179"/>
                </a:lnTo>
                <a:lnTo>
                  <a:pt x="114299" y="292036"/>
                </a:lnTo>
                <a:lnTo>
                  <a:pt x="114299" y="253745"/>
                </a:lnTo>
                <a:lnTo>
                  <a:pt x="114950" y="244939"/>
                </a:lnTo>
                <a:lnTo>
                  <a:pt x="133119" y="210760"/>
                </a:lnTo>
                <a:lnTo>
                  <a:pt x="171310" y="197167"/>
                </a:lnTo>
                <a:lnTo>
                  <a:pt x="342281" y="197167"/>
                </a:lnTo>
                <a:lnTo>
                  <a:pt x="338859" y="193322"/>
                </a:lnTo>
                <a:lnTo>
                  <a:pt x="323035" y="182879"/>
                </a:lnTo>
                <a:lnTo>
                  <a:pt x="228599" y="182879"/>
                </a:lnTo>
                <a:lnTo>
                  <a:pt x="211441" y="181540"/>
                </a:lnTo>
                <a:lnTo>
                  <a:pt x="198648" y="178593"/>
                </a:lnTo>
                <a:lnTo>
                  <a:pt x="186525" y="175646"/>
                </a:lnTo>
                <a:lnTo>
                  <a:pt x="171373" y="174307"/>
                </a:lnTo>
                <a:close/>
              </a:path>
              <a:path w="457200" h="320039">
                <a:moveTo>
                  <a:pt x="342281" y="197167"/>
                </a:moveTo>
                <a:lnTo>
                  <a:pt x="285826" y="197167"/>
                </a:lnTo>
                <a:lnTo>
                  <a:pt x="299996" y="198769"/>
                </a:lnTo>
                <a:lnTo>
                  <a:pt x="312904" y="203392"/>
                </a:lnTo>
                <a:lnTo>
                  <a:pt x="340255" y="236396"/>
                </a:lnTo>
                <a:lnTo>
                  <a:pt x="342823" y="253745"/>
                </a:lnTo>
                <a:lnTo>
                  <a:pt x="342823" y="285749"/>
                </a:lnTo>
                <a:lnTo>
                  <a:pt x="342899" y="292036"/>
                </a:lnTo>
                <a:lnTo>
                  <a:pt x="337756" y="297179"/>
                </a:lnTo>
                <a:lnTo>
                  <a:pt x="363451" y="297179"/>
                </a:lnTo>
                <a:lnTo>
                  <a:pt x="365759" y="285749"/>
                </a:lnTo>
                <a:lnTo>
                  <a:pt x="365759" y="253745"/>
                </a:lnTo>
                <a:lnTo>
                  <a:pt x="364817" y="241242"/>
                </a:lnTo>
                <a:lnTo>
                  <a:pt x="362080" y="229330"/>
                </a:lnTo>
                <a:lnTo>
                  <a:pt x="357680" y="218141"/>
                </a:lnTo>
                <a:lnTo>
                  <a:pt x="351751" y="207810"/>
                </a:lnTo>
                <a:lnTo>
                  <a:pt x="342281" y="197167"/>
                </a:lnTo>
                <a:close/>
              </a:path>
              <a:path w="457200" h="320039">
                <a:moveTo>
                  <a:pt x="82867" y="160019"/>
                </a:moveTo>
                <a:lnTo>
                  <a:pt x="54292" y="160019"/>
                </a:lnTo>
                <a:lnTo>
                  <a:pt x="33180" y="164518"/>
                </a:lnTo>
                <a:lnTo>
                  <a:pt x="15921" y="176779"/>
                </a:lnTo>
                <a:lnTo>
                  <a:pt x="4273" y="194947"/>
                </a:lnTo>
                <a:lnTo>
                  <a:pt x="0" y="217169"/>
                </a:lnTo>
                <a:lnTo>
                  <a:pt x="0" y="223456"/>
                </a:lnTo>
                <a:lnTo>
                  <a:pt x="5143" y="228599"/>
                </a:lnTo>
                <a:lnTo>
                  <a:pt x="17716" y="228599"/>
                </a:lnTo>
                <a:lnTo>
                  <a:pt x="22859" y="223456"/>
                </a:lnTo>
                <a:lnTo>
                  <a:pt x="22859" y="217169"/>
                </a:lnTo>
                <a:lnTo>
                  <a:pt x="25340" y="203823"/>
                </a:lnTo>
                <a:lnTo>
                  <a:pt x="32094" y="192924"/>
                </a:lnTo>
                <a:lnTo>
                  <a:pt x="42089" y="185574"/>
                </a:lnTo>
                <a:lnTo>
                  <a:pt x="54292" y="182879"/>
                </a:lnTo>
                <a:lnTo>
                  <a:pt x="96162" y="182879"/>
                </a:lnTo>
                <a:lnTo>
                  <a:pt x="99440" y="179158"/>
                </a:lnTo>
                <a:lnTo>
                  <a:pt x="105587" y="173812"/>
                </a:lnTo>
                <a:lnTo>
                  <a:pt x="112229" y="169240"/>
                </a:lnTo>
                <a:lnTo>
                  <a:pt x="105568" y="165356"/>
                </a:lnTo>
                <a:lnTo>
                  <a:pt x="98401" y="162458"/>
                </a:lnTo>
                <a:lnTo>
                  <a:pt x="90807" y="160646"/>
                </a:lnTo>
                <a:lnTo>
                  <a:pt x="82867" y="160019"/>
                </a:lnTo>
                <a:close/>
              </a:path>
              <a:path w="457200" h="320039">
                <a:moveTo>
                  <a:pt x="445190" y="182879"/>
                </a:moveTo>
                <a:lnTo>
                  <a:pt x="402907" y="182879"/>
                </a:lnTo>
                <a:lnTo>
                  <a:pt x="415110" y="185574"/>
                </a:lnTo>
                <a:lnTo>
                  <a:pt x="425105" y="192924"/>
                </a:lnTo>
                <a:lnTo>
                  <a:pt x="431859" y="203823"/>
                </a:lnTo>
                <a:lnTo>
                  <a:pt x="434339" y="217169"/>
                </a:lnTo>
                <a:lnTo>
                  <a:pt x="434339" y="223456"/>
                </a:lnTo>
                <a:lnTo>
                  <a:pt x="439483" y="228599"/>
                </a:lnTo>
                <a:lnTo>
                  <a:pt x="452056" y="228599"/>
                </a:lnTo>
                <a:lnTo>
                  <a:pt x="457199" y="223456"/>
                </a:lnTo>
                <a:lnTo>
                  <a:pt x="457199" y="217169"/>
                </a:lnTo>
                <a:lnTo>
                  <a:pt x="452926" y="194947"/>
                </a:lnTo>
                <a:lnTo>
                  <a:pt x="445190" y="182879"/>
                </a:lnTo>
                <a:close/>
              </a:path>
              <a:path w="457200" h="320039">
                <a:moveTo>
                  <a:pt x="285826" y="197167"/>
                </a:moveTo>
                <a:lnTo>
                  <a:pt x="171310" y="197167"/>
                </a:lnTo>
                <a:lnTo>
                  <a:pt x="184198" y="198506"/>
                </a:lnTo>
                <a:lnTo>
                  <a:pt x="195773" y="201453"/>
                </a:lnTo>
                <a:lnTo>
                  <a:pt x="209440" y="204400"/>
                </a:lnTo>
                <a:lnTo>
                  <a:pt x="228599" y="205739"/>
                </a:lnTo>
                <a:lnTo>
                  <a:pt x="247758" y="204400"/>
                </a:lnTo>
                <a:lnTo>
                  <a:pt x="261418" y="201453"/>
                </a:lnTo>
                <a:lnTo>
                  <a:pt x="272975" y="198506"/>
                </a:lnTo>
                <a:lnTo>
                  <a:pt x="285826" y="197167"/>
                </a:lnTo>
                <a:close/>
              </a:path>
              <a:path w="457200" h="320039">
                <a:moveTo>
                  <a:pt x="96162" y="182879"/>
                </a:moveTo>
                <a:lnTo>
                  <a:pt x="86791" y="182879"/>
                </a:lnTo>
                <a:lnTo>
                  <a:pt x="90576" y="183743"/>
                </a:lnTo>
                <a:lnTo>
                  <a:pt x="94081" y="185242"/>
                </a:lnTo>
                <a:lnTo>
                  <a:pt x="96162" y="182879"/>
                </a:lnTo>
                <a:close/>
              </a:path>
              <a:path w="457200" h="320039">
                <a:moveTo>
                  <a:pt x="402907" y="160019"/>
                </a:moveTo>
                <a:lnTo>
                  <a:pt x="374332" y="160019"/>
                </a:lnTo>
                <a:lnTo>
                  <a:pt x="366349" y="160646"/>
                </a:lnTo>
                <a:lnTo>
                  <a:pt x="358741" y="162458"/>
                </a:lnTo>
                <a:lnTo>
                  <a:pt x="351588" y="165356"/>
                </a:lnTo>
                <a:lnTo>
                  <a:pt x="344970" y="169240"/>
                </a:lnTo>
                <a:lnTo>
                  <a:pt x="351688" y="173812"/>
                </a:lnTo>
                <a:lnTo>
                  <a:pt x="357758" y="179158"/>
                </a:lnTo>
                <a:lnTo>
                  <a:pt x="363118" y="185242"/>
                </a:lnTo>
                <a:lnTo>
                  <a:pt x="366610" y="183743"/>
                </a:lnTo>
                <a:lnTo>
                  <a:pt x="370408" y="182879"/>
                </a:lnTo>
                <a:lnTo>
                  <a:pt x="445190" y="182879"/>
                </a:lnTo>
                <a:lnTo>
                  <a:pt x="441278" y="176779"/>
                </a:lnTo>
                <a:lnTo>
                  <a:pt x="424019" y="164518"/>
                </a:lnTo>
                <a:lnTo>
                  <a:pt x="402907" y="160019"/>
                </a:lnTo>
                <a:close/>
              </a:path>
              <a:path w="457200" h="320039">
                <a:moveTo>
                  <a:pt x="285826" y="174307"/>
                </a:moveTo>
                <a:lnTo>
                  <a:pt x="270674" y="175646"/>
                </a:lnTo>
                <a:lnTo>
                  <a:pt x="258551" y="178593"/>
                </a:lnTo>
                <a:lnTo>
                  <a:pt x="245758" y="181540"/>
                </a:lnTo>
                <a:lnTo>
                  <a:pt x="228599" y="182879"/>
                </a:lnTo>
                <a:lnTo>
                  <a:pt x="323035" y="182879"/>
                </a:lnTo>
                <a:lnTo>
                  <a:pt x="304983" y="176457"/>
                </a:lnTo>
                <a:lnTo>
                  <a:pt x="285826" y="174307"/>
                </a:lnTo>
                <a:close/>
              </a:path>
              <a:path w="457200" h="320039">
                <a:moveTo>
                  <a:pt x="68579" y="22859"/>
                </a:moveTo>
                <a:lnTo>
                  <a:pt x="46330" y="27349"/>
                </a:lnTo>
                <a:lnTo>
                  <a:pt x="28165" y="39595"/>
                </a:lnTo>
                <a:lnTo>
                  <a:pt x="15919" y="57760"/>
                </a:lnTo>
                <a:lnTo>
                  <a:pt x="11429" y="80009"/>
                </a:lnTo>
                <a:lnTo>
                  <a:pt x="15919" y="102259"/>
                </a:lnTo>
                <a:lnTo>
                  <a:pt x="28165" y="120424"/>
                </a:lnTo>
                <a:lnTo>
                  <a:pt x="46330" y="132670"/>
                </a:lnTo>
                <a:lnTo>
                  <a:pt x="68579" y="137159"/>
                </a:lnTo>
                <a:lnTo>
                  <a:pt x="90829" y="132670"/>
                </a:lnTo>
                <a:lnTo>
                  <a:pt x="108994" y="120424"/>
                </a:lnTo>
                <a:lnTo>
                  <a:pt x="113123" y="114299"/>
                </a:lnTo>
                <a:lnTo>
                  <a:pt x="68579" y="114299"/>
                </a:lnTo>
                <a:lnTo>
                  <a:pt x="55233" y="111605"/>
                </a:lnTo>
                <a:lnTo>
                  <a:pt x="44334" y="104255"/>
                </a:lnTo>
                <a:lnTo>
                  <a:pt x="36984" y="93356"/>
                </a:lnTo>
                <a:lnTo>
                  <a:pt x="34289" y="80009"/>
                </a:lnTo>
                <a:lnTo>
                  <a:pt x="36984" y="66663"/>
                </a:lnTo>
                <a:lnTo>
                  <a:pt x="44334" y="55764"/>
                </a:lnTo>
                <a:lnTo>
                  <a:pt x="55233" y="48414"/>
                </a:lnTo>
                <a:lnTo>
                  <a:pt x="68579" y="45719"/>
                </a:lnTo>
                <a:lnTo>
                  <a:pt x="113123" y="45719"/>
                </a:lnTo>
                <a:lnTo>
                  <a:pt x="108994" y="39595"/>
                </a:lnTo>
                <a:lnTo>
                  <a:pt x="90829" y="27349"/>
                </a:lnTo>
                <a:lnTo>
                  <a:pt x="68579" y="22859"/>
                </a:lnTo>
                <a:close/>
              </a:path>
              <a:path w="457200" h="320039">
                <a:moveTo>
                  <a:pt x="113123" y="45719"/>
                </a:moveTo>
                <a:lnTo>
                  <a:pt x="68579" y="45719"/>
                </a:lnTo>
                <a:lnTo>
                  <a:pt x="81926" y="48414"/>
                </a:lnTo>
                <a:lnTo>
                  <a:pt x="92825" y="55764"/>
                </a:lnTo>
                <a:lnTo>
                  <a:pt x="100175" y="66663"/>
                </a:lnTo>
                <a:lnTo>
                  <a:pt x="102869" y="80009"/>
                </a:lnTo>
                <a:lnTo>
                  <a:pt x="100175" y="93356"/>
                </a:lnTo>
                <a:lnTo>
                  <a:pt x="92825" y="104255"/>
                </a:lnTo>
                <a:lnTo>
                  <a:pt x="81926" y="111605"/>
                </a:lnTo>
                <a:lnTo>
                  <a:pt x="68579" y="114299"/>
                </a:lnTo>
                <a:lnTo>
                  <a:pt x="113123" y="114299"/>
                </a:lnTo>
                <a:lnTo>
                  <a:pt x="121240" y="102259"/>
                </a:lnTo>
                <a:lnTo>
                  <a:pt x="125729" y="80009"/>
                </a:lnTo>
                <a:lnTo>
                  <a:pt x="121240" y="57760"/>
                </a:lnTo>
                <a:lnTo>
                  <a:pt x="113123" y="45719"/>
                </a:lnTo>
                <a:close/>
              </a:path>
            </a:pathLst>
          </a:custGeom>
          <a:solidFill>
            <a:srgbClr val="F78F2C"/>
          </a:solidFill>
        </p:spPr>
        <p:txBody>
          <a:bodyPr wrap="square" lIns="0" tIns="0" rIns="0" bIns="0" rtlCol="0"/>
          <a:lstStyle/>
          <a:p>
            <a:endParaRPr/>
          </a:p>
        </p:txBody>
      </p:sp>
      <p:grpSp>
        <p:nvGrpSpPr>
          <p:cNvPr id="21" name="Group 20">
            <a:extLst>
              <a:ext uri="{FF2B5EF4-FFF2-40B4-BE49-F238E27FC236}">
                <a16:creationId xmlns:a16="http://schemas.microsoft.com/office/drawing/2014/main" id="{42362D13-6232-404F-B699-F83FE546A7EE}"/>
              </a:ext>
            </a:extLst>
          </p:cNvPr>
          <p:cNvGrpSpPr/>
          <p:nvPr/>
        </p:nvGrpSpPr>
        <p:grpSpPr>
          <a:xfrm>
            <a:off x="665918" y="5340127"/>
            <a:ext cx="897228" cy="930372"/>
            <a:chOff x="744536" y="4508858"/>
            <a:chExt cx="425845" cy="441576"/>
          </a:xfrm>
        </p:grpSpPr>
        <p:sp>
          <p:nvSpPr>
            <p:cNvPr id="15" name="object 72">
              <a:extLst>
                <a:ext uri="{FF2B5EF4-FFF2-40B4-BE49-F238E27FC236}">
                  <a16:creationId xmlns:a16="http://schemas.microsoft.com/office/drawing/2014/main" id="{DBE1D919-C547-46B2-9F3C-5188C98D1987}"/>
                </a:ext>
              </a:extLst>
            </p:cNvPr>
            <p:cNvSpPr/>
            <p:nvPr/>
          </p:nvSpPr>
          <p:spPr>
            <a:xfrm>
              <a:off x="894289" y="4508858"/>
              <a:ext cx="140335" cy="261620"/>
            </a:xfrm>
            <a:custGeom>
              <a:avLst/>
              <a:gdLst/>
              <a:ahLst/>
              <a:cxnLst/>
              <a:rect l="l" t="t" r="r" b="b"/>
              <a:pathLst>
                <a:path w="140335" h="261620">
                  <a:moveTo>
                    <a:pt x="105330" y="38036"/>
                  </a:moveTo>
                  <a:lnTo>
                    <a:pt x="58877" y="38036"/>
                  </a:lnTo>
                  <a:lnTo>
                    <a:pt x="58877" y="251256"/>
                  </a:lnTo>
                  <a:lnTo>
                    <a:pt x="69976" y="261226"/>
                  </a:lnTo>
                  <a:lnTo>
                    <a:pt x="81089" y="251256"/>
                  </a:lnTo>
                  <a:lnTo>
                    <a:pt x="81089" y="38074"/>
                  </a:lnTo>
                  <a:lnTo>
                    <a:pt x="105366" y="38074"/>
                  </a:lnTo>
                  <a:close/>
                </a:path>
                <a:path w="140335" h="261620">
                  <a:moveTo>
                    <a:pt x="69964" y="0"/>
                  </a:moveTo>
                  <a:lnTo>
                    <a:pt x="0" y="75260"/>
                  </a:lnTo>
                  <a:lnTo>
                    <a:pt x="203" y="80886"/>
                  </a:lnTo>
                  <a:lnTo>
                    <a:pt x="7391" y="87579"/>
                  </a:lnTo>
                  <a:lnTo>
                    <a:pt x="13030" y="87376"/>
                  </a:lnTo>
                  <a:lnTo>
                    <a:pt x="58877" y="38036"/>
                  </a:lnTo>
                  <a:lnTo>
                    <a:pt x="105330" y="38036"/>
                  </a:lnTo>
                  <a:lnTo>
                    <a:pt x="69964" y="0"/>
                  </a:lnTo>
                  <a:close/>
                </a:path>
                <a:path w="140335" h="261620">
                  <a:moveTo>
                    <a:pt x="105366" y="38074"/>
                  </a:moveTo>
                  <a:lnTo>
                    <a:pt x="81089" y="38074"/>
                  </a:lnTo>
                  <a:lnTo>
                    <a:pt x="126923" y="87376"/>
                  </a:lnTo>
                  <a:lnTo>
                    <a:pt x="132562" y="87579"/>
                  </a:lnTo>
                  <a:lnTo>
                    <a:pt x="139750" y="80886"/>
                  </a:lnTo>
                  <a:lnTo>
                    <a:pt x="139941" y="75260"/>
                  </a:lnTo>
                  <a:lnTo>
                    <a:pt x="105366" y="38074"/>
                  </a:lnTo>
                  <a:close/>
                </a:path>
              </a:pathLst>
            </a:custGeom>
            <a:solidFill>
              <a:srgbClr val="F78E33"/>
            </a:solidFill>
          </p:spPr>
          <p:txBody>
            <a:bodyPr wrap="square" lIns="0" tIns="0" rIns="0" bIns="0" rtlCol="0"/>
            <a:lstStyle/>
            <a:p>
              <a:endParaRPr/>
            </a:p>
          </p:txBody>
        </p:sp>
        <p:sp>
          <p:nvSpPr>
            <p:cNvPr id="16" name="object 73">
              <a:extLst>
                <a:ext uri="{FF2B5EF4-FFF2-40B4-BE49-F238E27FC236}">
                  <a16:creationId xmlns:a16="http://schemas.microsoft.com/office/drawing/2014/main" id="{01E7C6AF-D4D5-4833-82B9-D7E81624A537}"/>
                </a:ext>
              </a:extLst>
            </p:cNvPr>
            <p:cNvSpPr/>
            <p:nvPr/>
          </p:nvSpPr>
          <p:spPr>
            <a:xfrm>
              <a:off x="894289" y="4508858"/>
              <a:ext cx="140335" cy="261620"/>
            </a:xfrm>
            <a:custGeom>
              <a:avLst/>
              <a:gdLst/>
              <a:ahLst/>
              <a:cxnLst/>
              <a:rect l="l" t="t" r="r" b="b"/>
              <a:pathLst>
                <a:path w="140335" h="261620">
                  <a:moveTo>
                    <a:pt x="58877" y="38036"/>
                  </a:moveTo>
                  <a:lnTo>
                    <a:pt x="58877" y="251256"/>
                  </a:lnTo>
                  <a:lnTo>
                    <a:pt x="69976" y="261226"/>
                  </a:lnTo>
                  <a:lnTo>
                    <a:pt x="81089" y="251256"/>
                  </a:lnTo>
                  <a:lnTo>
                    <a:pt x="81089" y="38074"/>
                  </a:lnTo>
                  <a:lnTo>
                    <a:pt x="123583" y="83769"/>
                  </a:lnTo>
                  <a:lnTo>
                    <a:pt x="126923" y="87376"/>
                  </a:lnTo>
                  <a:lnTo>
                    <a:pt x="132562" y="87579"/>
                  </a:lnTo>
                  <a:lnTo>
                    <a:pt x="136156" y="84226"/>
                  </a:lnTo>
                  <a:lnTo>
                    <a:pt x="139750" y="80886"/>
                  </a:lnTo>
                  <a:lnTo>
                    <a:pt x="139941" y="75260"/>
                  </a:lnTo>
                  <a:lnTo>
                    <a:pt x="136601" y="71666"/>
                  </a:lnTo>
                  <a:lnTo>
                    <a:pt x="69964" y="0"/>
                  </a:lnTo>
                  <a:lnTo>
                    <a:pt x="3352" y="71666"/>
                  </a:lnTo>
                  <a:lnTo>
                    <a:pt x="0" y="75260"/>
                  </a:lnTo>
                  <a:lnTo>
                    <a:pt x="203" y="80886"/>
                  </a:lnTo>
                  <a:lnTo>
                    <a:pt x="3797" y="84226"/>
                  </a:lnTo>
                  <a:lnTo>
                    <a:pt x="7391" y="87579"/>
                  </a:lnTo>
                  <a:lnTo>
                    <a:pt x="13030" y="87376"/>
                  </a:lnTo>
                  <a:lnTo>
                    <a:pt x="16370" y="83769"/>
                  </a:lnTo>
                  <a:lnTo>
                    <a:pt x="58877" y="38036"/>
                  </a:lnTo>
                  <a:close/>
                </a:path>
              </a:pathLst>
            </a:custGeom>
            <a:ln w="3175">
              <a:solidFill>
                <a:srgbClr val="F78E33"/>
              </a:solidFill>
            </a:ln>
          </p:spPr>
          <p:txBody>
            <a:bodyPr wrap="square" lIns="0" tIns="0" rIns="0" bIns="0" rtlCol="0"/>
            <a:lstStyle/>
            <a:p>
              <a:endParaRPr/>
            </a:p>
          </p:txBody>
        </p:sp>
        <p:sp>
          <p:nvSpPr>
            <p:cNvPr id="17" name="object 74">
              <a:extLst>
                <a:ext uri="{FF2B5EF4-FFF2-40B4-BE49-F238E27FC236}">
                  <a16:creationId xmlns:a16="http://schemas.microsoft.com/office/drawing/2014/main" id="{75F7F972-1AF6-4C7C-B182-DCF0233613CD}"/>
                </a:ext>
              </a:extLst>
            </p:cNvPr>
            <p:cNvSpPr/>
            <p:nvPr/>
          </p:nvSpPr>
          <p:spPr>
            <a:xfrm>
              <a:off x="952577" y="4649444"/>
              <a:ext cx="217804" cy="300990"/>
            </a:xfrm>
            <a:custGeom>
              <a:avLst/>
              <a:gdLst/>
              <a:ahLst/>
              <a:cxnLst/>
              <a:rect l="l" t="t" r="r" b="b"/>
              <a:pathLst>
                <a:path w="217805" h="300989">
                  <a:moveTo>
                    <a:pt x="142036" y="0"/>
                  </a:moveTo>
                  <a:lnTo>
                    <a:pt x="136410" y="215"/>
                  </a:lnTo>
                  <a:lnTo>
                    <a:pt x="129730" y="7416"/>
                  </a:lnTo>
                  <a:lnTo>
                    <a:pt x="129933" y="13042"/>
                  </a:lnTo>
                  <a:lnTo>
                    <a:pt x="179247" y="58737"/>
                  </a:lnTo>
                  <a:lnTo>
                    <a:pt x="156565" y="58737"/>
                  </a:lnTo>
                  <a:lnTo>
                    <a:pt x="107076" y="66720"/>
                  </a:lnTo>
                  <a:lnTo>
                    <a:pt x="64097" y="88947"/>
                  </a:lnTo>
                  <a:lnTo>
                    <a:pt x="30206" y="122840"/>
                  </a:lnTo>
                  <a:lnTo>
                    <a:pt x="7981" y="165819"/>
                  </a:lnTo>
                  <a:lnTo>
                    <a:pt x="0" y="215303"/>
                  </a:lnTo>
                  <a:lnTo>
                    <a:pt x="0" y="295846"/>
                  </a:lnTo>
                  <a:lnTo>
                    <a:pt x="4965" y="300824"/>
                  </a:lnTo>
                  <a:lnTo>
                    <a:pt x="17233" y="300824"/>
                  </a:lnTo>
                  <a:lnTo>
                    <a:pt x="22212" y="295846"/>
                  </a:lnTo>
                  <a:lnTo>
                    <a:pt x="22212" y="215303"/>
                  </a:lnTo>
                  <a:lnTo>
                    <a:pt x="29061" y="172840"/>
                  </a:lnTo>
                  <a:lnTo>
                    <a:pt x="48133" y="135959"/>
                  </a:lnTo>
                  <a:lnTo>
                    <a:pt x="77216" y="106874"/>
                  </a:lnTo>
                  <a:lnTo>
                    <a:pt x="114097" y="87799"/>
                  </a:lnTo>
                  <a:lnTo>
                    <a:pt x="156565" y="80949"/>
                  </a:lnTo>
                  <a:lnTo>
                    <a:pt x="205509" y="80949"/>
                  </a:lnTo>
                  <a:lnTo>
                    <a:pt x="217398" y="69862"/>
                  </a:lnTo>
                  <a:lnTo>
                    <a:pt x="142036" y="0"/>
                  </a:lnTo>
                  <a:close/>
                </a:path>
                <a:path w="217805" h="300989">
                  <a:moveTo>
                    <a:pt x="205509" y="80949"/>
                  </a:moveTo>
                  <a:lnTo>
                    <a:pt x="179451" y="80949"/>
                  </a:lnTo>
                  <a:lnTo>
                    <a:pt x="130124" y="126936"/>
                  </a:lnTo>
                  <a:lnTo>
                    <a:pt x="129921" y="132575"/>
                  </a:lnTo>
                  <a:lnTo>
                    <a:pt x="136626" y="139750"/>
                  </a:lnTo>
                  <a:lnTo>
                    <a:pt x="142252" y="139941"/>
                  </a:lnTo>
                  <a:lnTo>
                    <a:pt x="205509" y="80949"/>
                  </a:lnTo>
                  <a:close/>
                </a:path>
              </a:pathLst>
            </a:custGeom>
            <a:solidFill>
              <a:srgbClr val="F78E33"/>
            </a:solidFill>
          </p:spPr>
          <p:txBody>
            <a:bodyPr wrap="square" lIns="0" tIns="0" rIns="0" bIns="0" rtlCol="0"/>
            <a:lstStyle/>
            <a:p>
              <a:endParaRPr/>
            </a:p>
          </p:txBody>
        </p:sp>
        <p:sp>
          <p:nvSpPr>
            <p:cNvPr id="18" name="object 75">
              <a:extLst>
                <a:ext uri="{FF2B5EF4-FFF2-40B4-BE49-F238E27FC236}">
                  <a16:creationId xmlns:a16="http://schemas.microsoft.com/office/drawing/2014/main" id="{2051F4A3-98C3-4309-AB3A-C96DB367C0CD}"/>
                </a:ext>
              </a:extLst>
            </p:cNvPr>
            <p:cNvSpPr/>
            <p:nvPr/>
          </p:nvSpPr>
          <p:spPr>
            <a:xfrm>
              <a:off x="952577" y="4649444"/>
              <a:ext cx="217804" cy="300990"/>
            </a:xfrm>
            <a:custGeom>
              <a:avLst/>
              <a:gdLst/>
              <a:ahLst/>
              <a:cxnLst/>
              <a:rect l="l" t="t" r="r" b="b"/>
              <a:pathLst>
                <a:path w="217805" h="300989">
                  <a:moveTo>
                    <a:pt x="133070" y="3810"/>
                  </a:moveTo>
                  <a:lnTo>
                    <a:pt x="129730" y="7416"/>
                  </a:lnTo>
                  <a:lnTo>
                    <a:pt x="129933" y="13042"/>
                  </a:lnTo>
                  <a:lnTo>
                    <a:pt x="133540" y="16383"/>
                  </a:lnTo>
                  <a:lnTo>
                    <a:pt x="179247" y="58737"/>
                  </a:lnTo>
                  <a:lnTo>
                    <a:pt x="156565" y="58737"/>
                  </a:lnTo>
                  <a:lnTo>
                    <a:pt x="107076" y="66720"/>
                  </a:lnTo>
                  <a:lnTo>
                    <a:pt x="64097" y="88947"/>
                  </a:lnTo>
                  <a:lnTo>
                    <a:pt x="30206" y="122840"/>
                  </a:lnTo>
                  <a:lnTo>
                    <a:pt x="7981" y="165819"/>
                  </a:lnTo>
                  <a:lnTo>
                    <a:pt x="0" y="215303"/>
                  </a:lnTo>
                  <a:lnTo>
                    <a:pt x="0" y="289712"/>
                  </a:lnTo>
                  <a:lnTo>
                    <a:pt x="0" y="295846"/>
                  </a:lnTo>
                  <a:lnTo>
                    <a:pt x="4965" y="300824"/>
                  </a:lnTo>
                  <a:lnTo>
                    <a:pt x="11099" y="300824"/>
                  </a:lnTo>
                  <a:lnTo>
                    <a:pt x="17233" y="300824"/>
                  </a:lnTo>
                  <a:lnTo>
                    <a:pt x="22212" y="295846"/>
                  </a:lnTo>
                  <a:lnTo>
                    <a:pt x="22212" y="289712"/>
                  </a:lnTo>
                  <a:lnTo>
                    <a:pt x="22212" y="215303"/>
                  </a:lnTo>
                  <a:lnTo>
                    <a:pt x="29061" y="172840"/>
                  </a:lnTo>
                  <a:lnTo>
                    <a:pt x="48133" y="135959"/>
                  </a:lnTo>
                  <a:lnTo>
                    <a:pt x="77216" y="106874"/>
                  </a:lnTo>
                  <a:lnTo>
                    <a:pt x="114097" y="87799"/>
                  </a:lnTo>
                  <a:lnTo>
                    <a:pt x="156565" y="80949"/>
                  </a:lnTo>
                  <a:lnTo>
                    <a:pt x="179451" y="80949"/>
                  </a:lnTo>
                  <a:lnTo>
                    <a:pt x="133718" y="123583"/>
                  </a:lnTo>
                  <a:lnTo>
                    <a:pt x="130124" y="126936"/>
                  </a:lnTo>
                  <a:lnTo>
                    <a:pt x="129921" y="132575"/>
                  </a:lnTo>
                  <a:lnTo>
                    <a:pt x="133286" y="136169"/>
                  </a:lnTo>
                  <a:lnTo>
                    <a:pt x="136626" y="139750"/>
                  </a:lnTo>
                  <a:lnTo>
                    <a:pt x="142252" y="139941"/>
                  </a:lnTo>
                  <a:lnTo>
                    <a:pt x="145846" y="136601"/>
                  </a:lnTo>
                  <a:lnTo>
                    <a:pt x="217398" y="69862"/>
                  </a:lnTo>
                  <a:lnTo>
                    <a:pt x="145630" y="3340"/>
                  </a:lnTo>
                  <a:lnTo>
                    <a:pt x="142036" y="0"/>
                  </a:lnTo>
                  <a:lnTo>
                    <a:pt x="136410" y="215"/>
                  </a:lnTo>
                  <a:lnTo>
                    <a:pt x="133070" y="3810"/>
                  </a:lnTo>
                  <a:close/>
                </a:path>
              </a:pathLst>
            </a:custGeom>
            <a:ln w="3175">
              <a:solidFill>
                <a:srgbClr val="F78E33"/>
              </a:solidFill>
            </a:ln>
          </p:spPr>
          <p:txBody>
            <a:bodyPr wrap="square" lIns="0" tIns="0" rIns="0" bIns="0" rtlCol="0"/>
            <a:lstStyle/>
            <a:p>
              <a:endParaRPr/>
            </a:p>
          </p:txBody>
        </p:sp>
        <p:sp>
          <p:nvSpPr>
            <p:cNvPr id="19" name="object 76">
              <a:extLst>
                <a:ext uri="{FF2B5EF4-FFF2-40B4-BE49-F238E27FC236}">
                  <a16:creationId xmlns:a16="http://schemas.microsoft.com/office/drawing/2014/main" id="{F671E0E0-0939-4024-A79D-33CB107F96B3}"/>
                </a:ext>
              </a:extLst>
            </p:cNvPr>
            <p:cNvSpPr/>
            <p:nvPr/>
          </p:nvSpPr>
          <p:spPr>
            <a:xfrm>
              <a:off x="744536" y="4648813"/>
              <a:ext cx="204508" cy="163296"/>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23012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3</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Teradici History of Innovation and Disruption</a:t>
            </a:r>
          </a:p>
        </p:txBody>
      </p:sp>
      <p:grpSp>
        <p:nvGrpSpPr>
          <p:cNvPr id="71" name="Group 70">
            <a:extLst>
              <a:ext uri="{FF2B5EF4-FFF2-40B4-BE49-F238E27FC236}">
                <a16:creationId xmlns:a16="http://schemas.microsoft.com/office/drawing/2014/main" id="{A92B57AA-7A0E-4B55-B528-AC554F4634A9}"/>
              </a:ext>
            </a:extLst>
          </p:cNvPr>
          <p:cNvGrpSpPr/>
          <p:nvPr/>
        </p:nvGrpSpPr>
        <p:grpSpPr>
          <a:xfrm>
            <a:off x="865612" y="1025618"/>
            <a:ext cx="9785072" cy="5401494"/>
            <a:chOff x="6605178" y="5410583"/>
            <a:chExt cx="5761395" cy="3180369"/>
          </a:xfrm>
        </p:grpSpPr>
        <p:sp>
          <p:nvSpPr>
            <p:cNvPr id="72" name="object 5">
              <a:extLst>
                <a:ext uri="{FF2B5EF4-FFF2-40B4-BE49-F238E27FC236}">
                  <a16:creationId xmlns:a16="http://schemas.microsoft.com/office/drawing/2014/main" id="{C78F5368-BF26-48EB-9BDB-7CBAB5D8C27B}"/>
                </a:ext>
              </a:extLst>
            </p:cNvPr>
            <p:cNvSpPr/>
            <p:nvPr/>
          </p:nvSpPr>
          <p:spPr>
            <a:xfrm>
              <a:off x="9728611" y="8275960"/>
              <a:ext cx="273234" cy="115397"/>
            </a:xfrm>
            <a:prstGeom prst="rect">
              <a:avLst/>
            </a:prstGeom>
            <a:blipFill>
              <a:blip r:embed="rId2" cstate="print"/>
              <a:stretch>
                <a:fillRect/>
              </a:stretch>
            </a:blipFill>
          </p:spPr>
          <p:txBody>
            <a:bodyPr wrap="square" lIns="0" tIns="0" rIns="0" bIns="0" rtlCol="0"/>
            <a:lstStyle/>
            <a:p>
              <a:endParaRPr/>
            </a:p>
          </p:txBody>
        </p:sp>
        <p:sp>
          <p:nvSpPr>
            <p:cNvPr id="73" name="object 6">
              <a:extLst>
                <a:ext uri="{FF2B5EF4-FFF2-40B4-BE49-F238E27FC236}">
                  <a16:creationId xmlns:a16="http://schemas.microsoft.com/office/drawing/2014/main" id="{9D40B77D-33EE-4AED-A81B-D3A509C48B42}"/>
                </a:ext>
              </a:extLst>
            </p:cNvPr>
            <p:cNvSpPr/>
            <p:nvPr/>
          </p:nvSpPr>
          <p:spPr>
            <a:xfrm>
              <a:off x="10024164" y="8275965"/>
              <a:ext cx="116674" cy="115392"/>
            </a:xfrm>
            <a:prstGeom prst="rect">
              <a:avLst/>
            </a:prstGeom>
            <a:blipFill>
              <a:blip r:embed="rId3" cstate="print"/>
              <a:stretch>
                <a:fillRect/>
              </a:stretch>
            </a:blipFill>
          </p:spPr>
          <p:txBody>
            <a:bodyPr wrap="square" lIns="0" tIns="0" rIns="0" bIns="0" rtlCol="0"/>
            <a:lstStyle/>
            <a:p>
              <a:endParaRPr/>
            </a:p>
          </p:txBody>
        </p:sp>
        <p:sp>
          <p:nvSpPr>
            <p:cNvPr id="74" name="object 7">
              <a:extLst>
                <a:ext uri="{FF2B5EF4-FFF2-40B4-BE49-F238E27FC236}">
                  <a16:creationId xmlns:a16="http://schemas.microsoft.com/office/drawing/2014/main" id="{0684A88F-D1E4-42AD-A2C0-D9C618172562}"/>
                </a:ext>
              </a:extLst>
            </p:cNvPr>
            <p:cNvSpPr/>
            <p:nvPr/>
          </p:nvSpPr>
          <p:spPr>
            <a:xfrm>
              <a:off x="10161018" y="8267054"/>
              <a:ext cx="135437" cy="133149"/>
            </a:xfrm>
            <a:prstGeom prst="rect">
              <a:avLst/>
            </a:prstGeom>
            <a:blipFill>
              <a:blip r:embed="rId4" cstate="print"/>
              <a:stretch>
                <a:fillRect/>
              </a:stretch>
            </a:blipFill>
          </p:spPr>
          <p:txBody>
            <a:bodyPr wrap="square" lIns="0" tIns="0" rIns="0" bIns="0" rtlCol="0"/>
            <a:lstStyle/>
            <a:p>
              <a:endParaRPr/>
            </a:p>
          </p:txBody>
        </p:sp>
        <p:sp>
          <p:nvSpPr>
            <p:cNvPr id="75" name="object 8">
              <a:extLst>
                <a:ext uri="{FF2B5EF4-FFF2-40B4-BE49-F238E27FC236}">
                  <a16:creationId xmlns:a16="http://schemas.microsoft.com/office/drawing/2014/main" id="{73C6CA1F-52B9-42DC-9D02-5B7C9CFD1516}"/>
                </a:ext>
              </a:extLst>
            </p:cNvPr>
            <p:cNvSpPr/>
            <p:nvPr/>
          </p:nvSpPr>
          <p:spPr>
            <a:xfrm>
              <a:off x="11437548" y="8175916"/>
              <a:ext cx="334645" cy="329565"/>
            </a:xfrm>
            <a:custGeom>
              <a:avLst/>
              <a:gdLst/>
              <a:ahLst/>
              <a:cxnLst/>
              <a:rect l="l" t="t" r="r" b="b"/>
              <a:pathLst>
                <a:path w="334645" h="329565">
                  <a:moveTo>
                    <a:pt x="167297" y="0"/>
                  </a:moveTo>
                  <a:lnTo>
                    <a:pt x="123022" y="5913"/>
                  </a:lnTo>
                  <a:lnTo>
                    <a:pt x="83114" y="22579"/>
                  </a:lnTo>
                  <a:lnTo>
                    <a:pt x="49215" y="48382"/>
                  </a:lnTo>
                  <a:lnTo>
                    <a:pt x="22968" y="81708"/>
                  </a:lnTo>
                  <a:lnTo>
                    <a:pt x="6015" y="120945"/>
                  </a:lnTo>
                  <a:lnTo>
                    <a:pt x="0" y="164477"/>
                  </a:lnTo>
                  <a:lnTo>
                    <a:pt x="6015" y="208005"/>
                  </a:lnTo>
                  <a:lnTo>
                    <a:pt x="22968" y="247240"/>
                  </a:lnTo>
                  <a:lnTo>
                    <a:pt x="49215" y="280568"/>
                  </a:lnTo>
                  <a:lnTo>
                    <a:pt x="83114" y="306373"/>
                  </a:lnTo>
                  <a:lnTo>
                    <a:pt x="123022" y="323040"/>
                  </a:lnTo>
                  <a:lnTo>
                    <a:pt x="167297" y="328955"/>
                  </a:lnTo>
                  <a:lnTo>
                    <a:pt x="211570" y="323040"/>
                  </a:lnTo>
                  <a:lnTo>
                    <a:pt x="241834" y="310400"/>
                  </a:lnTo>
                  <a:lnTo>
                    <a:pt x="167297" y="310400"/>
                  </a:lnTo>
                  <a:lnTo>
                    <a:pt x="137169" y="307482"/>
                  </a:lnTo>
                  <a:lnTo>
                    <a:pt x="83986" y="285877"/>
                  </a:lnTo>
                  <a:lnTo>
                    <a:pt x="43818" y="246382"/>
                  </a:lnTo>
                  <a:lnTo>
                    <a:pt x="21840" y="194097"/>
                  </a:lnTo>
                  <a:lnTo>
                    <a:pt x="18872" y="164477"/>
                  </a:lnTo>
                  <a:lnTo>
                    <a:pt x="21840" y="134858"/>
                  </a:lnTo>
                  <a:lnTo>
                    <a:pt x="43818" y="82567"/>
                  </a:lnTo>
                  <a:lnTo>
                    <a:pt x="83986" y="43072"/>
                  </a:lnTo>
                  <a:lnTo>
                    <a:pt x="137169" y="21472"/>
                  </a:lnTo>
                  <a:lnTo>
                    <a:pt x="167297" y="18554"/>
                  </a:lnTo>
                  <a:lnTo>
                    <a:pt x="241839" y="18554"/>
                  </a:lnTo>
                  <a:lnTo>
                    <a:pt x="211570" y="5913"/>
                  </a:lnTo>
                  <a:lnTo>
                    <a:pt x="167297" y="0"/>
                  </a:lnTo>
                  <a:close/>
                </a:path>
                <a:path w="334645" h="329565">
                  <a:moveTo>
                    <a:pt x="241839" y="18554"/>
                  </a:moveTo>
                  <a:lnTo>
                    <a:pt x="167297" y="18554"/>
                  </a:lnTo>
                  <a:lnTo>
                    <a:pt x="197424" y="21472"/>
                  </a:lnTo>
                  <a:lnTo>
                    <a:pt x="225313" y="29838"/>
                  </a:lnTo>
                  <a:lnTo>
                    <a:pt x="272948" y="60591"/>
                  </a:lnTo>
                  <a:lnTo>
                    <a:pt x="304241" y="107438"/>
                  </a:lnTo>
                  <a:lnTo>
                    <a:pt x="315722" y="164477"/>
                  </a:lnTo>
                  <a:lnTo>
                    <a:pt x="312753" y="194097"/>
                  </a:lnTo>
                  <a:lnTo>
                    <a:pt x="290776" y="246382"/>
                  </a:lnTo>
                  <a:lnTo>
                    <a:pt x="250607" y="285877"/>
                  </a:lnTo>
                  <a:lnTo>
                    <a:pt x="197424" y="307482"/>
                  </a:lnTo>
                  <a:lnTo>
                    <a:pt x="167297" y="310400"/>
                  </a:lnTo>
                  <a:lnTo>
                    <a:pt x="241834" y="310400"/>
                  </a:lnTo>
                  <a:lnTo>
                    <a:pt x="285372" y="280568"/>
                  </a:lnTo>
                  <a:lnTo>
                    <a:pt x="311616" y="247240"/>
                  </a:lnTo>
                  <a:lnTo>
                    <a:pt x="328566" y="208005"/>
                  </a:lnTo>
                  <a:lnTo>
                    <a:pt x="334581" y="164477"/>
                  </a:lnTo>
                  <a:lnTo>
                    <a:pt x="328566" y="120945"/>
                  </a:lnTo>
                  <a:lnTo>
                    <a:pt x="311616" y="81708"/>
                  </a:lnTo>
                  <a:lnTo>
                    <a:pt x="285372" y="48382"/>
                  </a:lnTo>
                  <a:lnTo>
                    <a:pt x="251476" y="22579"/>
                  </a:lnTo>
                  <a:lnTo>
                    <a:pt x="241839" y="18554"/>
                  </a:lnTo>
                  <a:close/>
                </a:path>
              </a:pathLst>
            </a:custGeom>
            <a:solidFill>
              <a:srgbClr val="EAEAE8"/>
            </a:solidFill>
          </p:spPr>
          <p:txBody>
            <a:bodyPr wrap="square" lIns="0" tIns="0" rIns="0" bIns="0" rtlCol="0"/>
            <a:lstStyle/>
            <a:p>
              <a:endParaRPr/>
            </a:p>
          </p:txBody>
        </p:sp>
        <p:sp>
          <p:nvSpPr>
            <p:cNvPr id="76" name="object 9">
              <a:extLst>
                <a:ext uri="{FF2B5EF4-FFF2-40B4-BE49-F238E27FC236}">
                  <a16:creationId xmlns:a16="http://schemas.microsoft.com/office/drawing/2014/main" id="{6302227F-1DFD-4BAD-86E6-F158628DC12F}"/>
                </a:ext>
              </a:extLst>
            </p:cNvPr>
            <p:cNvSpPr/>
            <p:nvPr/>
          </p:nvSpPr>
          <p:spPr>
            <a:xfrm>
              <a:off x="11480313" y="8297113"/>
              <a:ext cx="251574" cy="85331"/>
            </a:xfrm>
            <a:prstGeom prst="rect">
              <a:avLst/>
            </a:prstGeom>
            <a:blipFill>
              <a:blip r:embed="rId5" cstate="print"/>
              <a:stretch>
                <a:fillRect/>
              </a:stretch>
            </a:blipFill>
          </p:spPr>
          <p:txBody>
            <a:bodyPr wrap="square" lIns="0" tIns="0" rIns="0" bIns="0" rtlCol="0"/>
            <a:lstStyle/>
            <a:p>
              <a:endParaRPr/>
            </a:p>
          </p:txBody>
        </p:sp>
        <p:sp>
          <p:nvSpPr>
            <p:cNvPr id="77" name="object 10">
              <a:extLst>
                <a:ext uri="{FF2B5EF4-FFF2-40B4-BE49-F238E27FC236}">
                  <a16:creationId xmlns:a16="http://schemas.microsoft.com/office/drawing/2014/main" id="{C8CDB231-8A6C-488D-AD4B-69A15356B860}"/>
                </a:ext>
              </a:extLst>
            </p:cNvPr>
            <p:cNvSpPr/>
            <p:nvPr/>
          </p:nvSpPr>
          <p:spPr>
            <a:xfrm>
              <a:off x="12040389" y="8186657"/>
              <a:ext cx="314325" cy="309245"/>
            </a:xfrm>
            <a:custGeom>
              <a:avLst/>
              <a:gdLst/>
              <a:ahLst/>
              <a:cxnLst/>
              <a:rect l="l" t="t" r="r" b="b"/>
              <a:pathLst>
                <a:path w="314325" h="309245">
                  <a:moveTo>
                    <a:pt x="157124" y="0"/>
                  </a:moveTo>
                  <a:lnTo>
                    <a:pt x="154762" y="0"/>
                  </a:lnTo>
                  <a:lnTo>
                    <a:pt x="152399" y="50"/>
                  </a:lnTo>
                  <a:lnTo>
                    <a:pt x="150063" y="152"/>
                  </a:lnTo>
                  <a:lnTo>
                    <a:pt x="117919" y="87007"/>
                  </a:lnTo>
                  <a:lnTo>
                    <a:pt x="262572" y="87007"/>
                  </a:lnTo>
                  <a:lnTo>
                    <a:pt x="273524" y="89216"/>
                  </a:lnTo>
                  <a:lnTo>
                    <a:pt x="280933" y="95232"/>
                  </a:lnTo>
                  <a:lnTo>
                    <a:pt x="284146" y="104136"/>
                  </a:lnTo>
                  <a:lnTo>
                    <a:pt x="282511" y="115011"/>
                  </a:lnTo>
                  <a:lnTo>
                    <a:pt x="245021" y="216255"/>
                  </a:lnTo>
                  <a:lnTo>
                    <a:pt x="236512" y="222110"/>
                  </a:lnTo>
                  <a:lnTo>
                    <a:pt x="184564" y="222122"/>
                  </a:lnTo>
                  <a:lnTo>
                    <a:pt x="152450" y="308876"/>
                  </a:lnTo>
                  <a:lnTo>
                    <a:pt x="155562" y="308952"/>
                  </a:lnTo>
                  <a:lnTo>
                    <a:pt x="157124" y="308952"/>
                  </a:lnTo>
                  <a:lnTo>
                    <a:pt x="206788" y="301077"/>
                  </a:lnTo>
                  <a:lnTo>
                    <a:pt x="249920" y="279146"/>
                  </a:lnTo>
                  <a:lnTo>
                    <a:pt x="283933" y="245705"/>
                  </a:lnTo>
                  <a:lnTo>
                    <a:pt x="306238" y="203298"/>
                  </a:lnTo>
                  <a:lnTo>
                    <a:pt x="314248" y="154470"/>
                  </a:lnTo>
                  <a:lnTo>
                    <a:pt x="306238" y="105647"/>
                  </a:lnTo>
                  <a:lnTo>
                    <a:pt x="283933" y="63244"/>
                  </a:lnTo>
                  <a:lnTo>
                    <a:pt x="249920" y="29805"/>
                  </a:lnTo>
                  <a:lnTo>
                    <a:pt x="206788" y="7875"/>
                  </a:lnTo>
                  <a:lnTo>
                    <a:pt x="157124" y="0"/>
                  </a:lnTo>
                  <a:close/>
                </a:path>
                <a:path w="314325" h="309245">
                  <a:moveTo>
                    <a:pt x="114706" y="5702"/>
                  </a:moveTo>
                  <a:lnTo>
                    <a:pt x="68869" y="26661"/>
                  </a:lnTo>
                  <a:lnTo>
                    <a:pt x="32540" y="60340"/>
                  </a:lnTo>
                  <a:lnTo>
                    <a:pt x="8618" y="103893"/>
                  </a:lnTo>
                  <a:lnTo>
                    <a:pt x="0" y="154470"/>
                  </a:lnTo>
                  <a:lnTo>
                    <a:pt x="9121" y="206463"/>
                  </a:lnTo>
                  <a:lnTo>
                    <a:pt x="34378" y="250913"/>
                  </a:lnTo>
                  <a:lnTo>
                    <a:pt x="72609" y="284714"/>
                  </a:lnTo>
                  <a:lnTo>
                    <a:pt x="120649" y="304761"/>
                  </a:lnTo>
                  <a:lnTo>
                    <a:pt x="151245" y="222122"/>
                  </a:lnTo>
                  <a:lnTo>
                    <a:pt x="34582" y="222110"/>
                  </a:lnTo>
                  <a:lnTo>
                    <a:pt x="114706" y="5702"/>
                  </a:lnTo>
                  <a:close/>
                </a:path>
                <a:path w="314325" h="309245">
                  <a:moveTo>
                    <a:pt x="135445" y="107314"/>
                  </a:moveTo>
                  <a:lnTo>
                    <a:pt x="110426" y="107314"/>
                  </a:lnTo>
                  <a:lnTo>
                    <a:pt x="67881" y="222122"/>
                  </a:lnTo>
                  <a:lnTo>
                    <a:pt x="92917" y="222110"/>
                  </a:lnTo>
                  <a:lnTo>
                    <a:pt x="135445" y="107314"/>
                  </a:lnTo>
                  <a:close/>
                </a:path>
                <a:path w="314325" h="309245">
                  <a:moveTo>
                    <a:pt x="201269" y="87007"/>
                  </a:moveTo>
                  <a:lnTo>
                    <a:pt x="145910" y="87007"/>
                  </a:lnTo>
                  <a:lnTo>
                    <a:pt x="156855" y="89216"/>
                  </a:lnTo>
                  <a:lnTo>
                    <a:pt x="164260" y="95232"/>
                  </a:lnTo>
                  <a:lnTo>
                    <a:pt x="167471" y="104136"/>
                  </a:lnTo>
                  <a:lnTo>
                    <a:pt x="165836" y="115011"/>
                  </a:lnTo>
                  <a:lnTo>
                    <a:pt x="126199" y="222122"/>
                  </a:lnTo>
                  <a:lnTo>
                    <a:pt x="151250" y="222110"/>
                  </a:lnTo>
                  <a:lnTo>
                    <a:pt x="201269" y="87007"/>
                  </a:lnTo>
                  <a:close/>
                </a:path>
                <a:path w="314325" h="309245">
                  <a:moveTo>
                    <a:pt x="252196" y="107226"/>
                  </a:moveTo>
                  <a:lnTo>
                    <a:pt x="227177" y="107226"/>
                  </a:lnTo>
                  <a:lnTo>
                    <a:pt x="192138" y="201739"/>
                  </a:lnTo>
                  <a:lnTo>
                    <a:pt x="217157" y="201739"/>
                  </a:lnTo>
                  <a:lnTo>
                    <a:pt x="252196" y="107226"/>
                  </a:lnTo>
                  <a:close/>
                </a:path>
              </a:pathLst>
            </a:custGeom>
            <a:solidFill>
              <a:srgbClr val="EAEAE8"/>
            </a:solidFill>
          </p:spPr>
          <p:txBody>
            <a:bodyPr wrap="square" lIns="0" tIns="0" rIns="0" bIns="0" rtlCol="0"/>
            <a:lstStyle/>
            <a:p>
              <a:endParaRPr/>
            </a:p>
          </p:txBody>
        </p:sp>
        <p:sp>
          <p:nvSpPr>
            <p:cNvPr id="78" name="object 11">
              <a:extLst>
                <a:ext uri="{FF2B5EF4-FFF2-40B4-BE49-F238E27FC236}">
                  <a16:creationId xmlns:a16="http://schemas.microsoft.com/office/drawing/2014/main" id="{FF337931-B429-471F-9D68-617B404CAEC7}"/>
                </a:ext>
              </a:extLst>
            </p:cNvPr>
            <p:cNvSpPr/>
            <p:nvPr/>
          </p:nvSpPr>
          <p:spPr>
            <a:xfrm>
              <a:off x="12321933" y="8462445"/>
              <a:ext cx="20955" cy="20320"/>
            </a:xfrm>
            <a:custGeom>
              <a:avLst/>
              <a:gdLst/>
              <a:ahLst/>
              <a:cxnLst/>
              <a:rect l="l" t="t" r="r" b="b"/>
              <a:pathLst>
                <a:path w="20954" h="20320">
                  <a:moveTo>
                    <a:pt x="16141" y="0"/>
                  </a:moveTo>
                  <a:lnTo>
                    <a:pt x="4572" y="0"/>
                  </a:lnTo>
                  <a:lnTo>
                    <a:pt x="0" y="4495"/>
                  </a:lnTo>
                  <a:lnTo>
                    <a:pt x="0" y="15811"/>
                  </a:lnTo>
                  <a:lnTo>
                    <a:pt x="4572" y="20320"/>
                  </a:lnTo>
                  <a:lnTo>
                    <a:pt x="16141" y="20320"/>
                  </a:lnTo>
                  <a:lnTo>
                    <a:pt x="17828" y="18656"/>
                  </a:lnTo>
                  <a:lnTo>
                    <a:pt x="5626" y="18656"/>
                  </a:lnTo>
                  <a:lnTo>
                    <a:pt x="1676" y="14935"/>
                  </a:lnTo>
                  <a:lnTo>
                    <a:pt x="1676" y="5359"/>
                  </a:lnTo>
                  <a:lnTo>
                    <a:pt x="5626" y="1663"/>
                  </a:lnTo>
                  <a:lnTo>
                    <a:pt x="17833" y="1663"/>
                  </a:lnTo>
                  <a:lnTo>
                    <a:pt x="16141" y="0"/>
                  </a:lnTo>
                  <a:close/>
                </a:path>
                <a:path w="20954" h="20320">
                  <a:moveTo>
                    <a:pt x="17833" y="1663"/>
                  </a:moveTo>
                  <a:lnTo>
                    <a:pt x="15087" y="1663"/>
                  </a:lnTo>
                  <a:lnTo>
                    <a:pt x="19024" y="5359"/>
                  </a:lnTo>
                  <a:lnTo>
                    <a:pt x="19024" y="14935"/>
                  </a:lnTo>
                  <a:lnTo>
                    <a:pt x="15087" y="18656"/>
                  </a:lnTo>
                  <a:lnTo>
                    <a:pt x="17828" y="18656"/>
                  </a:lnTo>
                  <a:lnTo>
                    <a:pt x="20713" y="15811"/>
                  </a:lnTo>
                  <a:lnTo>
                    <a:pt x="20713" y="4495"/>
                  </a:lnTo>
                  <a:lnTo>
                    <a:pt x="17833" y="1663"/>
                  </a:lnTo>
                  <a:close/>
                </a:path>
                <a:path w="20954" h="20320">
                  <a:moveTo>
                    <a:pt x="13347" y="4521"/>
                  </a:moveTo>
                  <a:lnTo>
                    <a:pt x="6362" y="4521"/>
                  </a:lnTo>
                  <a:lnTo>
                    <a:pt x="6362" y="15951"/>
                  </a:lnTo>
                  <a:lnTo>
                    <a:pt x="8039" y="15951"/>
                  </a:lnTo>
                  <a:lnTo>
                    <a:pt x="8039" y="10680"/>
                  </a:lnTo>
                  <a:lnTo>
                    <a:pt x="12141" y="10680"/>
                  </a:lnTo>
                  <a:lnTo>
                    <a:pt x="13690" y="10617"/>
                  </a:lnTo>
                  <a:lnTo>
                    <a:pt x="15240" y="9791"/>
                  </a:lnTo>
                  <a:lnTo>
                    <a:pt x="15240" y="9283"/>
                  </a:lnTo>
                  <a:lnTo>
                    <a:pt x="13563" y="9283"/>
                  </a:lnTo>
                  <a:lnTo>
                    <a:pt x="11404" y="9029"/>
                  </a:lnTo>
                  <a:lnTo>
                    <a:pt x="8039" y="9029"/>
                  </a:lnTo>
                  <a:lnTo>
                    <a:pt x="8039" y="6172"/>
                  </a:lnTo>
                  <a:lnTo>
                    <a:pt x="15240" y="6172"/>
                  </a:lnTo>
                  <a:lnTo>
                    <a:pt x="15240" y="5143"/>
                  </a:lnTo>
                  <a:lnTo>
                    <a:pt x="13347" y="4521"/>
                  </a:lnTo>
                  <a:close/>
                </a:path>
                <a:path w="20954" h="20320">
                  <a:moveTo>
                    <a:pt x="12141" y="10680"/>
                  </a:moveTo>
                  <a:lnTo>
                    <a:pt x="10198" y="10680"/>
                  </a:lnTo>
                  <a:lnTo>
                    <a:pt x="13169" y="15951"/>
                  </a:lnTo>
                  <a:lnTo>
                    <a:pt x="15087" y="15951"/>
                  </a:lnTo>
                  <a:lnTo>
                    <a:pt x="12141" y="10680"/>
                  </a:lnTo>
                  <a:close/>
                </a:path>
                <a:path w="20954" h="20320">
                  <a:moveTo>
                    <a:pt x="15240" y="6172"/>
                  </a:moveTo>
                  <a:lnTo>
                    <a:pt x="12319" y="6172"/>
                  </a:lnTo>
                  <a:lnTo>
                    <a:pt x="13563" y="6286"/>
                  </a:lnTo>
                  <a:lnTo>
                    <a:pt x="13563" y="9283"/>
                  </a:lnTo>
                  <a:lnTo>
                    <a:pt x="15240" y="9283"/>
                  </a:lnTo>
                  <a:lnTo>
                    <a:pt x="15240" y="6172"/>
                  </a:lnTo>
                  <a:close/>
                </a:path>
              </a:pathLst>
            </a:custGeom>
            <a:solidFill>
              <a:srgbClr val="EAEAE8"/>
            </a:solidFill>
          </p:spPr>
          <p:txBody>
            <a:bodyPr wrap="square" lIns="0" tIns="0" rIns="0" bIns="0" rtlCol="0"/>
            <a:lstStyle/>
            <a:p>
              <a:endParaRPr/>
            </a:p>
          </p:txBody>
        </p:sp>
        <p:sp>
          <p:nvSpPr>
            <p:cNvPr id="79" name="object 12">
              <a:extLst>
                <a:ext uri="{FF2B5EF4-FFF2-40B4-BE49-F238E27FC236}">
                  <a16:creationId xmlns:a16="http://schemas.microsoft.com/office/drawing/2014/main" id="{B5E114E2-91E1-411A-8750-708D63A75242}"/>
                </a:ext>
              </a:extLst>
            </p:cNvPr>
            <p:cNvSpPr/>
            <p:nvPr/>
          </p:nvSpPr>
          <p:spPr>
            <a:xfrm>
              <a:off x="11079300" y="8463684"/>
              <a:ext cx="22860" cy="21590"/>
            </a:xfrm>
            <a:custGeom>
              <a:avLst/>
              <a:gdLst/>
              <a:ahLst/>
              <a:cxnLst/>
              <a:rect l="l" t="t" r="r" b="b"/>
              <a:pathLst>
                <a:path w="22860" h="21590">
                  <a:moveTo>
                    <a:pt x="17157" y="0"/>
                  </a:moveTo>
                  <a:lnTo>
                    <a:pt x="5295" y="0"/>
                  </a:lnTo>
                  <a:lnTo>
                    <a:pt x="0" y="3886"/>
                  </a:lnTo>
                  <a:lnTo>
                    <a:pt x="0" y="17310"/>
                  </a:lnTo>
                  <a:lnTo>
                    <a:pt x="5295" y="21221"/>
                  </a:lnTo>
                  <a:lnTo>
                    <a:pt x="17157" y="21221"/>
                  </a:lnTo>
                  <a:lnTo>
                    <a:pt x="20466" y="18783"/>
                  </a:lnTo>
                  <a:lnTo>
                    <a:pt x="6807" y="18783"/>
                  </a:lnTo>
                  <a:lnTo>
                    <a:pt x="3213" y="15493"/>
                  </a:lnTo>
                  <a:lnTo>
                    <a:pt x="3213" y="5714"/>
                  </a:lnTo>
                  <a:lnTo>
                    <a:pt x="6807" y="2438"/>
                  </a:lnTo>
                  <a:lnTo>
                    <a:pt x="20488" y="2438"/>
                  </a:lnTo>
                  <a:lnTo>
                    <a:pt x="17157" y="0"/>
                  </a:lnTo>
                  <a:close/>
                </a:path>
                <a:path w="22860" h="21590">
                  <a:moveTo>
                    <a:pt x="11252" y="18745"/>
                  </a:moveTo>
                  <a:lnTo>
                    <a:pt x="6807" y="18783"/>
                  </a:lnTo>
                  <a:lnTo>
                    <a:pt x="11252" y="18783"/>
                  </a:lnTo>
                  <a:close/>
                </a:path>
                <a:path w="22860" h="21590">
                  <a:moveTo>
                    <a:pt x="20488" y="2438"/>
                  </a:moveTo>
                  <a:lnTo>
                    <a:pt x="15570" y="2438"/>
                  </a:lnTo>
                  <a:lnTo>
                    <a:pt x="19227" y="5714"/>
                  </a:lnTo>
                  <a:lnTo>
                    <a:pt x="19227" y="15493"/>
                  </a:lnTo>
                  <a:lnTo>
                    <a:pt x="15570" y="18783"/>
                  </a:lnTo>
                  <a:lnTo>
                    <a:pt x="20466" y="18783"/>
                  </a:lnTo>
                  <a:lnTo>
                    <a:pt x="22466" y="17310"/>
                  </a:lnTo>
                  <a:lnTo>
                    <a:pt x="22466" y="3886"/>
                  </a:lnTo>
                  <a:lnTo>
                    <a:pt x="20488" y="2438"/>
                  </a:lnTo>
                  <a:close/>
                </a:path>
                <a:path w="22860" h="21590">
                  <a:moveTo>
                    <a:pt x="14414" y="4876"/>
                  </a:moveTo>
                  <a:lnTo>
                    <a:pt x="6807" y="4876"/>
                  </a:lnTo>
                  <a:lnTo>
                    <a:pt x="6807" y="16306"/>
                  </a:lnTo>
                  <a:lnTo>
                    <a:pt x="9385" y="16306"/>
                  </a:lnTo>
                  <a:lnTo>
                    <a:pt x="9385" y="11506"/>
                  </a:lnTo>
                  <a:lnTo>
                    <a:pt x="13473" y="11506"/>
                  </a:lnTo>
                  <a:lnTo>
                    <a:pt x="13347" y="11302"/>
                  </a:lnTo>
                  <a:lnTo>
                    <a:pt x="14935" y="11188"/>
                  </a:lnTo>
                  <a:lnTo>
                    <a:pt x="16256" y="10439"/>
                  </a:lnTo>
                  <a:lnTo>
                    <a:pt x="16256" y="9563"/>
                  </a:lnTo>
                  <a:lnTo>
                    <a:pt x="9385" y="9563"/>
                  </a:lnTo>
                  <a:lnTo>
                    <a:pt x="9385" y="6807"/>
                  </a:lnTo>
                  <a:lnTo>
                    <a:pt x="16256" y="6807"/>
                  </a:lnTo>
                  <a:lnTo>
                    <a:pt x="16256" y="5714"/>
                  </a:lnTo>
                  <a:lnTo>
                    <a:pt x="14414" y="4876"/>
                  </a:lnTo>
                  <a:close/>
                </a:path>
                <a:path w="22860" h="21590">
                  <a:moveTo>
                    <a:pt x="13473" y="11506"/>
                  </a:moveTo>
                  <a:lnTo>
                    <a:pt x="10591" y="11506"/>
                  </a:lnTo>
                  <a:lnTo>
                    <a:pt x="13373" y="16306"/>
                  </a:lnTo>
                  <a:lnTo>
                    <a:pt x="16433" y="16306"/>
                  </a:lnTo>
                  <a:lnTo>
                    <a:pt x="13473" y="11506"/>
                  </a:lnTo>
                  <a:close/>
                </a:path>
                <a:path w="22860" h="21590">
                  <a:moveTo>
                    <a:pt x="16256" y="6807"/>
                  </a:moveTo>
                  <a:lnTo>
                    <a:pt x="12166" y="6807"/>
                  </a:lnTo>
                  <a:lnTo>
                    <a:pt x="13500" y="6896"/>
                  </a:lnTo>
                  <a:lnTo>
                    <a:pt x="13500" y="9347"/>
                  </a:lnTo>
                  <a:lnTo>
                    <a:pt x="12814" y="9563"/>
                  </a:lnTo>
                  <a:lnTo>
                    <a:pt x="16256" y="9563"/>
                  </a:lnTo>
                  <a:lnTo>
                    <a:pt x="16256" y="6807"/>
                  </a:lnTo>
                  <a:close/>
                </a:path>
              </a:pathLst>
            </a:custGeom>
            <a:solidFill>
              <a:srgbClr val="EAEAE8"/>
            </a:solidFill>
          </p:spPr>
          <p:txBody>
            <a:bodyPr wrap="square" lIns="0" tIns="0" rIns="0" bIns="0" rtlCol="0"/>
            <a:lstStyle/>
            <a:p>
              <a:endParaRPr/>
            </a:p>
          </p:txBody>
        </p:sp>
        <p:sp>
          <p:nvSpPr>
            <p:cNvPr id="80" name="object 13">
              <a:extLst>
                <a:ext uri="{FF2B5EF4-FFF2-40B4-BE49-F238E27FC236}">
                  <a16:creationId xmlns:a16="http://schemas.microsoft.com/office/drawing/2014/main" id="{761D91B6-0ACE-48E2-A089-086EE9E71C96}"/>
                </a:ext>
              </a:extLst>
            </p:cNvPr>
            <p:cNvSpPr/>
            <p:nvPr/>
          </p:nvSpPr>
          <p:spPr>
            <a:xfrm>
              <a:off x="10638114" y="8401035"/>
              <a:ext cx="436880" cy="80645"/>
            </a:xfrm>
            <a:custGeom>
              <a:avLst/>
              <a:gdLst/>
              <a:ahLst/>
              <a:cxnLst/>
              <a:rect l="l" t="t" r="r" b="b"/>
              <a:pathLst>
                <a:path w="436879" h="80645">
                  <a:moveTo>
                    <a:pt x="403987" y="126"/>
                  </a:moveTo>
                  <a:lnTo>
                    <a:pt x="373164" y="139"/>
                  </a:lnTo>
                  <a:lnTo>
                    <a:pt x="340944" y="80403"/>
                  </a:lnTo>
                  <a:lnTo>
                    <a:pt x="363689" y="80403"/>
                  </a:lnTo>
                  <a:lnTo>
                    <a:pt x="368795" y="66217"/>
                  </a:lnTo>
                  <a:lnTo>
                    <a:pt x="430711" y="66217"/>
                  </a:lnTo>
                  <a:lnTo>
                    <a:pt x="425119" y="52387"/>
                  </a:lnTo>
                  <a:lnTo>
                    <a:pt x="373722" y="52387"/>
                  </a:lnTo>
                  <a:lnTo>
                    <a:pt x="388137" y="14782"/>
                  </a:lnTo>
                  <a:lnTo>
                    <a:pt x="409913" y="14782"/>
                  </a:lnTo>
                  <a:lnTo>
                    <a:pt x="403987" y="126"/>
                  </a:lnTo>
                  <a:close/>
                </a:path>
                <a:path w="436879" h="80645">
                  <a:moveTo>
                    <a:pt x="430711" y="66217"/>
                  </a:moveTo>
                  <a:lnTo>
                    <a:pt x="406920" y="66217"/>
                  </a:lnTo>
                  <a:lnTo>
                    <a:pt x="411746" y="80403"/>
                  </a:lnTo>
                  <a:lnTo>
                    <a:pt x="436448" y="80403"/>
                  </a:lnTo>
                  <a:lnTo>
                    <a:pt x="430711" y="66217"/>
                  </a:lnTo>
                  <a:close/>
                </a:path>
                <a:path w="436879" h="80645">
                  <a:moveTo>
                    <a:pt x="409913" y="14782"/>
                  </a:moveTo>
                  <a:lnTo>
                    <a:pt x="388137" y="14782"/>
                  </a:lnTo>
                  <a:lnTo>
                    <a:pt x="402120" y="52387"/>
                  </a:lnTo>
                  <a:lnTo>
                    <a:pt x="425119" y="52387"/>
                  </a:lnTo>
                  <a:lnTo>
                    <a:pt x="409913" y="14782"/>
                  </a:lnTo>
                  <a:close/>
                </a:path>
                <a:path w="436879" h="80645">
                  <a:moveTo>
                    <a:pt x="331558" y="114"/>
                  </a:moveTo>
                  <a:lnTo>
                    <a:pt x="308470" y="114"/>
                  </a:lnTo>
                  <a:lnTo>
                    <a:pt x="308483" y="80429"/>
                  </a:lnTo>
                  <a:lnTo>
                    <a:pt x="331558" y="80429"/>
                  </a:lnTo>
                  <a:lnTo>
                    <a:pt x="331558" y="114"/>
                  </a:lnTo>
                  <a:close/>
                </a:path>
                <a:path w="436879" h="80645">
                  <a:moveTo>
                    <a:pt x="110528" y="114"/>
                  </a:moveTo>
                  <a:lnTo>
                    <a:pt x="85623" y="114"/>
                  </a:lnTo>
                  <a:lnTo>
                    <a:pt x="111975" y="80429"/>
                  </a:lnTo>
                  <a:lnTo>
                    <a:pt x="145224" y="80429"/>
                  </a:lnTo>
                  <a:lnTo>
                    <a:pt x="150736" y="63766"/>
                  </a:lnTo>
                  <a:lnTo>
                    <a:pt x="128981" y="63766"/>
                  </a:lnTo>
                  <a:lnTo>
                    <a:pt x="110528" y="114"/>
                  </a:lnTo>
                  <a:close/>
                </a:path>
                <a:path w="436879" h="80645">
                  <a:moveTo>
                    <a:pt x="171792" y="114"/>
                  </a:moveTo>
                  <a:lnTo>
                    <a:pt x="148234" y="114"/>
                  </a:lnTo>
                  <a:lnTo>
                    <a:pt x="128981" y="63766"/>
                  </a:lnTo>
                  <a:lnTo>
                    <a:pt x="150736" y="63766"/>
                  </a:lnTo>
                  <a:lnTo>
                    <a:pt x="171792" y="114"/>
                  </a:lnTo>
                  <a:close/>
                </a:path>
                <a:path w="436879" h="80645">
                  <a:moveTo>
                    <a:pt x="251028" y="114"/>
                  </a:moveTo>
                  <a:lnTo>
                    <a:pt x="218655" y="114"/>
                  </a:lnTo>
                  <a:lnTo>
                    <a:pt x="218655" y="80429"/>
                  </a:lnTo>
                  <a:lnTo>
                    <a:pt x="256070" y="80429"/>
                  </a:lnTo>
                  <a:lnTo>
                    <a:pt x="268725" y="79806"/>
                  </a:lnTo>
                  <a:lnTo>
                    <a:pt x="293570" y="63284"/>
                  </a:lnTo>
                  <a:lnTo>
                    <a:pt x="241541" y="63284"/>
                  </a:lnTo>
                  <a:lnTo>
                    <a:pt x="241541" y="17602"/>
                  </a:lnTo>
                  <a:lnTo>
                    <a:pt x="292684" y="17602"/>
                  </a:lnTo>
                  <a:lnTo>
                    <a:pt x="290283" y="13525"/>
                  </a:lnTo>
                  <a:lnTo>
                    <a:pt x="283125" y="6693"/>
                  </a:lnTo>
                  <a:lnTo>
                    <a:pt x="274342" y="2609"/>
                  </a:lnTo>
                  <a:lnTo>
                    <a:pt x="263716" y="631"/>
                  </a:lnTo>
                  <a:lnTo>
                    <a:pt x="251028" y="114"/>
                  </a:lnTo>
                  <a:close/>
                </a:path>
                <a:path w="436879" h="80645">
                  <a:moveTo>
                    <a:pt x="292684" y="17602"/>
                  </a:moveTo>
                  <a:lnTo>
                    <a:pt x="251460" y="17602"/>
                  </a:lnTo>
                  <a:lnTo>
                    <a:pt x="261233" y="18851"/>
                  </a:lnTo>
                  <a:lnTo>
                    <a:pt x="268705" y="22837"/>
                  </a:lnTo>
                  <a:lnTo>
                    <a:pt x="273478" y="29914"/>
                  </a:lnTo>
                  <a:lnTo>
                    <a:pt x="275158" y="40436"/>
                  </a:lnTo>
                  <a:lnTo>
                    <a:pt x="273478" y="50966"/>
                  </a:lnTo>
                  <a:lnTo>
                    <a:pt x="268705" y="58046"/>
                  </a:lnTo>
                  <a:lnTo>
                    <a:pt x="261233" y="62034"/>
                  </a:lnTo>
                  <a:lnTo>
                    <a:pt x="251460" y="63284"/>
                  </a:lnTo>
                  <a:lnTo>
                    <a:pt x="293570" y="63284"/>
                  </a:lnTo>
                  <a:lnTo>
                    <a:pt x="295517" y="58200"/>
                  </a:lnTo>
                  <a:lnTo>
                    <a:pt x="297169" y="50110"/>
                  </a:lnTo>
                  <a:lnTo>
                    <a:pt x="297751" y="41147"/>
                  </a:lnTo>
                  <a:lnTo>
                    <a:pt x="297250" y="32951"/>
                  </a:lnTo>
                  <a:lnTo>
                    <a:pt x="295794" y="25455"/>
                  </a:lnTo>
                  <a:lnTo>
                    <a:pt x="293420" y="18851"/>
                  </a:lnTo>
                  <a:lnTo>
                    <a:pt x="292684" y="17602"/>
                  </a:lnTo>
                  <a:close/>
                </a:path>
                <a:path w="436879" h="80645">
                  <a:moveTo>
                    <a:pt x="41427" y="0"/>
                  </a:moveTo>
                  <a:lnTo>
                    <a:pt x="0" y="0"/>
                  </a:lnTo>
                  <a:lnTo>
                    <a:pt x="0" y="80429"/>
                  </a:lnTo>
                  <a:lnTo>
                    <a:pt x="23279" y="80429"/>
                  </a:lnTo>
                  <a:lnTo>
                    <a:pt x="23279" y="19354"/>
                  </a:lnTo>
                  <a:lnTo>
                    <a:pt x="79030" y="19354"/>
                  </a:lnTo>
                  <a:lnTo>
                    <a:pt x="78590" y="16989"/>
                  </a:lnTo>
                  <a:lnTo>
                    <a:pt x="69321" y="6103"/>
                  </a:lnTo>
                  <a:lnTo>
                    <a:pt x="56277" y="1164"/>
                  </a:lnTo>
                  <a:lnTo>
                    <a:pt x="41427" y="0"/>
                  </a:lnTo>
                  <a:close/>
                </a:path>
                <a:path w="436879" h="80645">
                  <a:moveTo>
                    <a:pt x="79030" y="19354"/>
                  </a:moveTo>
                  <a:lnTo>
                    <a:pt x="23279" y="19354"/>
                  </a:lnTo>
                  <a:lnTo>
                    <a:pt x="41313" y="19367"/>
                  </a:lnTo>
                  <a:lnTo>
                    <a:pt x="47282" y="19367"/>
                  </a:lnTo>
                  <a:lnTo>
                    <a:pt x="51536" y="20827"/>
                  </a:lnTo>
                  <a:lnTo>
                    <a:pt x="58064" y="27660"/>
                  </a:lnTo>
                  <a:lnTo>
                    <a:pt x="59550" y="33832"/>
                  </a:lnTo>
                  <a:lnTo>
                    <a:pt x="59550" y="80429"/>
                  </a:lnTo>
                  <a:lnTo>
                    <a:pt x="82118" y="80429"/>
                  </a:lnTo>
                  <a:lnTo>
                    <a:pt x="82118" y="35991"/>
                  </a:lnTo>
                  <a:lnTo>
                    <a:pt x="79030" y="19354"/>
                  </a:lnTo>
                  <a:close/>
                </a:path>
                <a:path w="436879" h="80645">
                  <a:moveTo>
                    <a:pt x="204584" y="114"/>
                  </a:moveTo>
                  <a:lnTo>
                    <a:pt x="181495" y="114"/>
                  </a:lnTo>
                  <a:lnTo>
                    <a:pt x="181508" y="80429"/>
                  </a:lnTo>
                  <a:lnTo>
                    <a:pt x="204584" y="80429"/>
                  </a:lnTo>
                  <a:lnTo>
                    <a:pt x="204584" y="114"/>
                  </a:lnTo>
                  <a:close/>
                </a:path>
              </a:pathLst>
            </a:custGeom>
            <a:solidFill>
              <a:srgbClr val="EAEAE8"/>
            </a:solidFill>
          </p:spPr>
          <p:txBody>
            <a:bodyPr wrap="square" lIns="0" tIns="0" rIns="0" bIns="0" rtlCol="0"/>
            <a:lstStyle/>
            <a:p>
              <a:endParaRPr/>
            </a:p>
          </p:txBody>
        </p:sp>
        <p:sp>
          <p:nvSpPr>
            <p:cNvPr id="81" name="object 14">
              <a:extLst>
                <a:ext uri="{FF2B5EF4-FFF2-40B4-BE49-F238E27FC236}">
                  <a16:creationId xmlns:a16="http://schemas.microsoft.com/office/drawing/2014/main" id="{52289810-1FDF-4902-B87B-8EEED17AE126}"/>
                </a:ext>
              </a:extLst>
            </p:cNvPr>
            <p:cNvSpPr/>
            <p:nvPr/>
          </p:nvSpPr>
          <p:spPr>
            <a:xfrm>
              <a:off x="10666594" y="8149261"/>
              <a:ext cx="328930" cy="213995"/>
            </a:xfrm>
            <a:custGeom>
              <a:avLst/>
              <a:gdLst/>
              <a:ahLst/>
              <a:cxnLst/>
              <a:rect l="l" t="t" r="r" b="b"/>
              <a:pathLst>
                <a:path w="328929" h="213995">
                  <a:moveTo>
                    <a:pt x="122516" y="188582"/>
                  </a:moveTo>
                  <a:lnTo>
                    <a:pt x="122516" y="213614"/>
                  </a:lnTo>
                  <a:lnTo>
                    <a:pt x="328358" y="213614"/>
                  </a:lnTo>
                  <a:lnTo>
                    <a:pt x="328358" y="189255"/>
                  </a:lnTo>
                  <a:lnTo>
                    <a:pt x="131267" y="189255"/>
                  </a:lnTo>
                  <a:lnTo>
                    <a:pt x="126847" y="188988"/>
                  </a:lnTo>
                  <a:lnTo>
                    <a:pt x="122516" y="188582"/>
                  </a:lnTo>
                  <a:close/>
                </a:path>
                <a:path w="328929" h="213995">
                  <a:moveTo>
                    <a:pt x="328358" y="113385"/>
                  </a:moveTo>
                  <a:lnTo>
                    <a:pt x="266268" y="113385"/>
                  </a:lnTo>
                  <a:lnTo>
                    <a:pt x="274007" y="118212"/>
                  </a:lnTo>
                  <a:lnTo>
                    <a:pt x="285300" y="124399"/>
                  </a:lnTo>
                  <a:lnTo>
                    <a:pt x="296405" y="130648"/>
                  </a:lnTo>
                  <a:lnTo>
                    <a:pt x="224059" y="173583"/>
                  </a:lnTo>
                  <a:lnTo>
                    <a:pt x="177086" y="185053"/>
                  </a:lnTo>
                  <a:lnTo>
                    <a:pt x="135851" y="189255"/>
                  </a:lnTo>
                  <a:lnTo>
                    <a:pt x="328358" y="189255"/>
                  </a:lnTo>
                  <a:lnTo>
                    <a:pt x="328358" y="113385"/>
                  </a:lnTo>
                  <a:close/>
                </a:path>
                <a:path w="328929" h="213995">
                  <a:moveTo>
                    <a:pt x="122516" y="28816"/>
                  </a:moveTo>
                  <a:lnTo>
                    <a:pt x="75673" y="40354"/>
                  </a:lnTo>
                  <a:lnTo>
                    <a:pt x="36636" y="60686"/>
                  </a:lnTo>
                  <a:lnTo>
                    <a:pt x="9909" y="80047"/>
                  </a:lnTo>
                  <a:lnTo>
                    <a:pt x="0" y="88671"/>
                  </a:lnTo>
                  <a:lnTo>
                    <a:pt x="20030" y="141717"/>
                  </a:lnTo>
                  <a:lnTo>
                    <a:pt x="39470" y="169806"/>
                  </a:lnTo>
                  <a:lnTo>
                    <a:pt x="69803" y="182306"/>
                  </a:lnTo>
                  <a:lnTo>
                    <a:pt x="122516" y="188582"/>
                  </a:lnTo>
                  <a:lnTo>
                    <a:pt x="122516" y="171970"/>
                  </a:lnTo>
                  <a:lnTo>
                    <a:pt x="80659" y="156007"/>
                  </a:lnTo>
                  <a:lnTo>
                    <a:pt x="53184" y="128889"/>
                  </a:lnTo>
                  <a:lnTo>
                    <a:pt x="38134" y="103308"/>
                  </a:lnTo>
                  <a:lnTo>
                    <a:pt x="33553" y="91960"/>
                  </a:lnTo>
                  <a:lnTo>
                    <a:pt x="51645" y="66993"/>
                  </a:lnTo>
                  <a:lnTo>
                    <a:pt x="66943" y="53721"/>
                  </a:lnTo>
                  <a:lnTo>
                    <a:pt x="87786" y="47687"/>
                  </a:lnTo>
                  <a:lnTo>
                    <a:pt x="122516" y="44437"/>
                  </a:lnTo>
                  <a:lnTo>
                    <a:pt x="122516" y="28816"/>
                  </a:lnTo>
                  <a:close/>
                </a:path>
                <a:path w="328929" h="213995">
                  <a:moveTo>
                    <a:pt x="122516" y="154152"/>
                  </a:moveTo>
                  <a:lnTo>
                    <a:pt x="122516" y="171970"/>
                  </a:lnTo>
                  <a:lnTo>
                    <a:pt x="126530" y="172466"/>
                  </a:lnTo>
                  <a:lnTo>
                    <a:pt x="130682" y="172758"/>
                  </a:lnTo>
                  <a:lnTo>
                    <a:pt x="135026" y="172758"/>
                  </a:lnTo>
                  <a:lnTo>
                    <a:pt x="173045" y="168006"/>
                  </a:lnTo>
                  <a:lnTo>
                    <a:pt x="205927" y="155448"/>
                  </a:lnTo>
                  <a:lnTo>
                    <a:pt x="132194" y="155448"/>
                  </a:lnTo>
                  <a:lnTo>
                    <a:pt x="127203" y="154965"/>
                  </a:lnTo>
                  <a:lnTo>
                    <a:pt x="122516" y="154152"/>
                  </a:lnTo>
                  <a:close/>
                </a:path>
                <a:path w="328929" h="213995">
                  <a:moveTo>
                    <a:pt x="328358" y="28486"/>
                  </a:moveTo>
                  <a:lnTo>
                    <a:pt x="128308" y="28486"/>
                  </a:lnTo>
                  <a:lnTo>
                    <a:pt x="179063" y="36845"/>
                  </a:lnTo>
                  <a:lnTo>
                    <a:pt x="217941" y="57650"/>
                  </a:lnTo>
                  <a:lnTo>
                    <a:pt x="242868" y="78969"/>
                  </a:lnTo>
                  <a:lnTo>
                    <a:pt x="251586" y="88671"/>
                  </a:lnTo>
                  <a:lnTo>
                    <a:pt x="218386" y="127276"/>
                  </a:lnTo>
                  <a:lnTo>
                    <a:pt x="195440" y="147100"/>
                  </a:lnTo>
                  <a:lnTo>
                    <a:pt x="172055" y="154404"/>
                  </a:lnTo>
                  <a:lnTo>
                    <a:pt x="137540" y="155448"/>
                  </a:lnTo>
                  <a:lnTo>
                    <a:pt x="205927" y="155448"/>
                  </a:lnTo>
                  <a:lnTo>
                    <a:pt x="206733" y="155140"/>
                  </a:lnTo>
                  <a:lnTo>
                    <a:pt x="237378" y="136239"/>
                  </a:lnTo>
                  <a:lnTo>
                    <a:pt x="266268" y="113385"/>
                  </a:lnTo>
                  <a:lnTo>
                    <a:pt x="328358" y="113385"/>
                  </a:lnTo>
                  <a:lnTo>
                    <a:pt x="328358" y="28486"/>
                  </a:lnTo>
                  <a:close/>
                </a:path>
                <a:path w="328929" h="213995">
                  <a:moveTo>
                    <a:pt x="122516" y="63741"/>
                  </a:moveTo>
                  <a:lnTo>
                    <a:pt x="99049" y="66602"/>
                  </a:lnTo>
                  <a:lnTo>
                    <a:pt x="84561" y="70727"/>
                  </a:lnTo>
                  <a:lnTo>
                    <a:pt x="73051" y="78969"/>
                  </a:lnTo>
                  <a:lnTo>
                    <a:pt x="58521" y="94183"/>
                  </a:lnTo>
                  <a:lnTo>
                    <a:pt x="61477" y="102319"/>
                  </a:lnTo>
                  <a:lnTo>
                    <a:pt x="71735" y="120877"/>
                  </a:lnTo>
                  <a:lnTo>
                    <a:pt x="91386" y="141080"/>
                  </a:lnTo>
                  <a:lnTo>
                    <a:pt x="122516" y="154152"/>
                  </a:lnTo>
                  <a:lnTo>
                    <a:pt x="122516" y="138938"/>
                  </a:lnTo>
                  <a:lnTo>
                    <a:pt x="106051" y="133042"/>
                  </a:lnTo>
                  <a:lnTo>
                    <a:pt x="96666" y="126728"/>
                  </a:lnTo>
                  <a:lnTo>
                    <a:pt x="90852" y="116083"/>
                  </a:lnTo>
                  <a:lnTo>
                    <a:pt x="85102" y="97193"/>
                  </a:lnTo>
                  <a:lnTo>
                    <a:pt x="88038" y="94183"/>
                  </a:lnTo>
                  <a:lnTo>
                    <a:pt x="95908" y="87876"/>
                  </a:lnTo>
                  <a:lnTo>
                    <a:pt x="107760" y="81992"/>
                  </a:lnTo>
                  <a:lnTo>
                    <a:pt x="122466" y="80416"/>
                  </a:lnTo>
                  <a:lnTo>
                    <a:pt x="122516" y="63741"/>
                  </a:lnTo>
                  <a:close/>
                </a:path>
                <a:path w="328929" h="213995">
                  <a:moveTo>
                    <a:pt x="122516" y="80429"/>
                  </a:moveTo>
                  <a:lnTo>
                    <a:pt x="122516" y="138938"/>
                  </a:lnTo>
                  <a:lnTo>
                    <a:pt x="127253" y="140512"/>
                  </a:lnTo>
                  <a:lnTo>
                    <a:pt x="132511" y="141439"/>
                  </a:lnTo>
                  <a:lnTo>
                    <a:pt x="138379" y="141439"/>
                  </a:lnTo>
                  <a:lnTo>
                    <a:pt x="162556" y="140628"/>
                  </a:lnTo>
                  <a:lnTo>
                    <a:pt x="178825" y="134947"/>
                  </a:lnTo>
                  <a:lnTo>
                    <a:pt x="194575" y="119526"/>
                  </a:lnTo>
                  <a:lnTo>
                    <a:pt x="199813" y="112572"/>
                  </a:lnTo>
                  <a:lnTo>
                    <a:pt x="160185" y="112572"/>
                  </a:lnTo>
                  <a:lnTo>
                    <a:pt x="151938" y="99213"/>
                  </a:lnTo>
                  <a:lnTo>
                    <a:pt x="144475" y="89709"/>
                  </a:lnTo>
                  <a:lnTo>
                    <a:pt x="135449" y="83601"/>
                  </a:lnTo>
                  <a:lnTo>
                    <a:pt x="122516" y="80429"/>
                  </a:lnTo>
                  <a:close/>
                </a:path>
                <a:path w="328929" h="213995">
                  <a:moveTo>
                    <a:pt x="187342" y="63106"/>
                  </a:moveTo>
                  <a:lnTo>
                    <a:pt x="129603" y="63106"/>
                  </a:lnTo>
                  <a:lnTo>
                    <a:pt x="133337" y="63119"/>
                  </a:lnTo>
                  <a:lnTo>
                    <a:pt x="153538" y="63529"/>
                  </a:lnTo>
                  <a:lnTo>
                    <a:pt x="165979" y="66405"/>
                  </a:lnTo>
                  <a:lnTo>
                    <a:pt x="175796" y="74209"/>
                  </a:lnTo>
                  <a:lnTo>
                    <a:pt x="188125" y="89408"/>
                  </a:lnTo>
                  <a:lnTo>
                    <a:pt x="160185" y="112572"/>
                  </a:lnTo>
                  <a:lnTo>
                    <a:pt x="199813" y="112572"/>
                  </a:lnTo>
                  <a:lnTo>
                    <a:pt x="217195" y="89496"/>
                  </a:lnTo>
                  <a:lnTo>
                    <a:pt x="210855" y="82178"/>
                  </a:lnTo>
                  <a:lnTo>
                    <a:pt x="192882" y="66201"/>
                  </a:lnTo>
                  <a:lnTo>
                    <a:pt x="187342" y="63106"/>
                  </a:lnTo>
                  <a:close/>
                </a:path>
                <a:path w="328929" h="213995">
                  <a:moveTo>
                    <a:pt x="122516" y="80416"/>
                  </a:moveTo>
                  <a:close/>
                </a:path>
                <a:path w="328929" h="213995">
                  <a:moveTo>
                    <a:pt x="128308" y="44145"/>
                  </a:moveTo>
                  <a:lnTo>
                    <a:pt x="126352" y="44208"/>
                  </a:lnTo>
                  <a:lnTo>
                    <a:pt x="124421" y="44310"/>
                  </a:lnTo>
                  <a:lnTo>
                    <a:pt x="122516" y="44437"/>
                  </a:lnTo>
                  <a:lnTo>
                    <a:pt x="122516" y="63741"/>
                  </a:lnTo>
                  <a:lnTo>
                    <a:pt x="126034" y="63373"/>
                  </a:lnTo>
                  <a:lnTo>
                    <a:pt x="129603" y="63106"/>
                  </a:lnTo>
                  <a:lnTo>
                    <a:pt x="187342" y="63106"/>
                  </a:lnTo>
                  <a:lnTo>
                    <a:pt x="164844" y="50534"/>
                  </a:lnTo>
                  <a:lnTo>
                    <a:pt x="128308" y="44145"/>
                  </a:lnTo>
                  <a:close/>
                </a:path>
                <a:path w="328929" h="213995">
                  <a:moveTo>
                    <a:pt x="328358" y="0"/>
                  </a:moveTo>
                  <a:lnTo>
                    <a:pt x="122516" y="0"/>
                  </a:lnTo>
                  <a:lnTo>
                    <a:pt x="122516" y="28816"/>
                  </a:lnTo>
                  <a:lnTo>
                    <a:pt x="126377" y="28549"/>
                  </a:lnTo>
                  <a:lnTo>
                    <a:pt x="128308" y="28486"/>
                  </a:lnTo>
                  <a:lnTo>
                    <a:pt x="328358" y="28486"/>
                  </a:lnTo>
                  <a:lnTo>
                    <a:pt x="328358" y="0"/>
                  </a:lnTo>
                  <a:close/>
                </a:path>
              </a:pathLst>
            </a:custGeom>
            <a:solidFill>
              <a:srgbClr val="EAEAE8"/>
            </a:solidFill>
          </p:spPr>
          <p:txBody>
            <a:bodyPr wrap="square" lIns="0" tIns="0" rIns="0" bIns="0" rtlCol="0"/>
            <a:lstStyle/>
            <a:p>
              <a:endParaRPr/>
            </a:p>
          </p:txBody>
        </p:sp>
        <p:sp>
          <p:nvSpPr>
            <p:cNvPr id="82" name="object 15">
              <a:extLst>
                <a:ext uri="{FF2B5EF4-FFF2-40B4-BE49-F238E27FC236}">
                  <a16:creationId xmlns:a16="http://schemas.microsoft.com/office/drawing/2014/main" id="{1A907768-AB2D-492A-9A61-F9CE94C9E915}"/>
                </a:ext>
              </a:extLst>
            </p:cNvPr>
            <p:cNvSpPr/>
            <p:nvPr/>
          </p:nvSpPr>
          <p:spPr>
            <a:xfrm>
              <a:off x="9734475" y="7736594"/>
              <a:ext cx="560705" cy="186055"/>
            </a:xfrm>
            <a:custGeom>
              <a:avLst/>
              <a:gdLst/>
              <a:ahLst/>
              <a:cxnLst/>
              <a:rect l="l" t="t" r="r" b="b"/>
              <a:pathLst>
                <a:path w="560704" h="186054">
                  <a:moveTo>
                    <a:pt x="68194" y="76784"/>
                  </a:moveTo>
                  <a:lnTo>
                    <a:pt x="29584" y="84886"/>
                  </a:lnTo>
                  <a:lnTo>
                    <a:pt x="748" y="121351"/>
                  </a:lnTo>
                  <a:lnTo>
                    <a:pt x="0" y="134912"/>
                  </a:lnTo>
                  <a:lnTo>
                    <a:pt x="517" y="143432"/>
                  </a:lnTo>
                  <a:lnTo>
                    <a:pt x="23834" y="177447"/>
                  </a:lnTo>
                  <a:lnTo>
                    <a:pt x="55773" y="185178"/>
                  </a:lnTo>
                  <a:lnTo>
                    <a:pt x="72847" y="183531"/>
                  </a:lnTo>
                  <a:lnTo>
                    <a:pt x="88898" y="178241"/>
                  </a:lnTo>
                  <a:lnTo>
                    <a:pt x="103326" y="169583"/>
                  </a:lnTo>
                  <a:lnTo>
                    <a:pt x="113548" y="159740"/>
                  </a:lnTo>
                  <a:lnTo>
                    <a:pt x="56459" y="159740"/>
                  </a:lnTo>
                  <a:lnTo>
                    <a:pt x="48776" y="157098"/>
                  </a:lnTo>
                  <a:lnTo>
                    <a:pt x="43061" y="151891"/>
                  </a:lnTo>
                  <a:lnTo>
                    <a:pt x="37638" y="146265"/>
                  </a:lnTo>
                  <a:lnTo>
                    <a:pt x="34907" y="138671"/>
                  </a:lnTo>
                  <a:lnTo>
                    <a:pt x="35542" y="130975"/>
                  </a:lnTo>
                  <a:lnTo>
                    <a:pt x="34945" y="122275"/>
                  </a:lnTo>
                  <a:lnTo>
                    <a:pt x="67770" y="100344"/>
                  </a:lnTo>
                  <a:lnTo>
                    <a:pt x="146413" y="100291"/>
                  </a:lnTo>
                  <a:lnTo>
                    <a:pt x="146413" y="82727"/>
                  </a:lnTo>
                  <a:lnTo>
                    <a:pt x="113063" y="82727"/>
                  </a:lnTo>
                  <a:lnTo>
                    <a:pt x="104986" y="80873"/>
                  </a:lnTo>
                  <a:lnTo>
                    <a:pt x="97264" y="79311"/>
                  </a:lnTo>
                  <a:lnTo>
                    <a:pt x="89759" y="78346"/>
                  </a:lnTo>
                  <a:lnTo>
                    <a:pt x="82608" y="77342"/>
                  </a:lnTo>
                  <a:lnTo>
                    <a:pt x="75408" y="76822"/>
                  </a:lnTo>
                  <a:lnTo>
                    <a:pt x="68194" y="76784"/>
                  </a:lnTo>
                  <a:close/>
                </a:path>
                <a:path w="560704" h="186054">
                  <a:moveTo>
                    <a:pt x="153767" y="157835"/>
                  </a:moveTo>
                  <a:lnTo>
                    <a:pt x="115527" y="157835"/>
                  </a:lnTo>
                  <a:lnTo>
                    <a:pt x="117787" y="162708"/>
                  </a:lnTo>
                  <a:lnTo>
                    <a:pt x="128862" y="178815"/>
                  </a:lnTo>
                  <a:lnTo>
                    <a:pt x="131770" y="182067"/>
                  </a:lnTo>
                  <a:lnTo>
                    <a:pt x="136799" y="182486"/>
                  </a:lnTo>
                  <a:lnTo>
                    <a:pt x="140241" y="179768"/>
                  </a:lnTo>
                  <a:lnTo>
                    <a:pt x="153017" y="171500"/>
                  </a:lnTo>
                  <a:lnTo>
                    <a:pt x="155202" y="170230"/>
                  </a:lnTo>
                  <a:lnTo>
                    <a:pt x="156637" y="168020"/>
                  </a:lnTo>
                  <a:lnTo>
                    <a:pt x="156817" y="166179"/>
                  </a:lnTo>
                  <a:lnTo>
                    <a:pt x="156865" y="163931"/>
                  </a:lnTo>
                  <a:lnTo>
                    <a:pt x="156383" y="162344"/>
                  </a:lnTo>
                  <a:lnTo>
                    <a:pt x="155481" y="160985"/>
                  </a:lnTo>
                  <a:lnTo>
                    <a:pt x="153767" y="157835"/>
                  </a:lnTo>
                  <a:close/>
                </a:path>
                <a:path w="560704" h="186054">
                  <a:moveTo>
                    <a:pt x="146413" y="100291"/>
                  </a:moveTo>
                  <a:lnTo>
                    <a:pt x="75776" y="100291"/>
                  </a:lnTo>
                  <a:lnTo>
                    <a:pt x="82164" y="100304"/>
                  </a:lnTo>
                  <a:lnTo>
                    <a:pt x="88539" y="100698"/>
                  </a:lnTo>
                  <a:lnTo>
                    <a:pt x="101163" y="102234"/>
                  </a:lnTo>
                  <a:lnTo>
                    <a:pt x="107399" y="103377"/>
                  </a:lnTo>
                  <a:lnTo>
                    <a:pt x="113558" y="104863"/>
                  </a:lnTo>
                  <a:lnTo>
                    <a:pt x="113622" y="118795"/>
                  </a:lnTo>
                  <a:lnTo>
                    <a:pt x="112936" y="124586"/>
                  </a:lnTo>
                  <a:lnTo>
                    <a:pt x="111526" y="130225"/>
                  </a:lnTo>
                  <a:lnTo>
                    <a:pt x="110218" y="134912"/>
                  </a:lnTo>
                  <a:lnTo>
                    <a:pt x="107805" y="139242"/>
                  </a:lnTo>
                  <a:lnTo>
                    <a:pt x="104503" y="142874"/>
                  </a:lnTo>
                  <a:lnTo>
                    <a:pt x="99372" y="148691"/>
                  </a:lnTo>
                  <a:lnTo>
                    <a:pt x="92768" y="153098"/>
                  </a:lnTo>
                  <a:lnTo>
                    <a:pt x="78557" y="157949"/>
                  </a:lnTo>
                  <a:lnTo>
                    <a:pt x="71432" y="159156"/>
                  </a:lnTo>
                  <a:lnTo>
                    <a:pt x="64270" y="159194"/>
                  </a:lnTo>
                  <a:lnTo>
                    <a:pt x="56459" y="159740"/>
                  </a:lnTo>
                  <a:lnTo>
                    <a:pt x="113548" y="159740"/>
                  </a:lnTo>
                  <a:lnTo>
                    <a:pt x="115527" y="157835"/>
                  </a:lnTo>
                  <a:lnTo>
                    <a:pt x="153767" y="157835"/>
                  </a:lnTo>
                  <a:lnTo>
                    <a:pt x="146604" y="135127"/>
                  </a:lnTo>
                  <a:lnTo>
                    <a:pt x="146769" y="129197"/>
                  </a:lnTo>
                  <a:lnTo>
                    <a:pt x="146413" y="129197"/>
                  </a:lnTo>
                  <a:lnTo>
                    <a:pt x="146413" y="100291"/>
                  </a:lnTo>
                  <a:close/>
                </a:path>
                <a:path w="560704" h="186054">
                  <a:moveTo>
                    <a:pt x="137870" y="27495"/>
                  </a:moveTo>
                  <a:lnTo>
                    <a:pt x="70442" y="27495"/>
                  </a:lnTo>
                  <a:lnTo>
                    <a:pt x="81296" y="28051"/>
                  </a:lnTo>
                  <a:lnTo>
                    <a:pt x="90454" y="29737"/>
                  </a:lnTo>
                  <a:lnTo>
                    <a:pt x="113063" y="68237"/>
                  </a:lnTo>
                  <a:lnTo>
                    <a:pt x="113063" y="82727"/>
                  </a:lnTo>
                  <a:lnTo>
                    <a:pt x="146413" y="82727"/>
                  </a:lnTo>
                  <a:lnTo>
                    <a:pt x="146413" y="65023"/>
                  </a:lnTo>
                  <a:lnTo>
                    <a:pt x="145341" y="49752"/>
                  </a:lnTo>
                  <a:lnTo>
                    <a:pt x="142151" y="36542"/>
                  </a:lnTo>
                  <a:lnTo>
                    <a:pt x="137870" y="27495"/>
                  </a:lnTo>
                  <a:close/>
                </a:path>
                <a:path w="560704" h="186054">
                  <a:moveTo>
                    <a:pt x="76335" y="368"/>
                  </a:moveTo>
                  <a:lnTo>
                    <a:pt x="38013" y="5786"/>
                  </a:lnTo>
                  <a:lnTo>
                    <a:pt x="19045" y="13017"/>
                  </a:lnTo>
                  <a:lnTo>
                    <a:pt x="16848" y="13957"/>
                  </a:lnTo>
                  <a:lnTo>
                    <a:pt x="14943" y="15443"/>
                  </a:lnTo>
                  <a:lnTo>
                    <a:pt x="13495" y="17322"/>
                  </a:lnTo>
                  <a:lnTo>
                    <a:pt x="12327" y="19405"/>
                  </a:lnTo>
                  <a:lnTo>
                    <a:pt x="11819" y="21780"/>
                  </a:lnTo>
                  <a:lnTo>
                    <a:pt x="12022" y="24155"/>
                  </a:lnTo>
                  <a:lnTo>
                    <a:pt x="12022" y="38023"/>
                  </a:lnTo>
                  <a:lnTo>
                    <a:pt x="13292" y="40347"/>
                  </a:lnTo>
                  <a:lnTo>
                    <a:pt x="16099" y="40347"/>
                  </a:lnTo>
                  <a:lnTo>
                    <a:pt x="17280" y="40246"/>
                  </a:lnTo>
                  <a:lnTo>
                    <a:pt x="18435" y="39966"/>
                  </a:lnTo>
                  <a:lnTo>
                    <a:pt x="19540" y="39535"/>
                  </a:lnTo>
                  <a:lnTo>
                    <a:pt x="21928" y="38798"/>
                  </a:lnTo>
                  <a:lnTo>
                    <a:pt x="24265" y="37922"/>
                  </a:lnTo>
                  <a:lnTo>
                    <a:pt x="26551" y="36931"/>
                  </a:lnTo>
                  <a:lnTo>
                    <a:pt x="33688" y="34162"/>
                  </a:lnTo>
                  <a:lnTo>
                    <a:pt x="41003" y="31876"/>
                  </a:lnTo>
                  <a:lnTo>
                    <a:pt x="55659" y="28384"/>
                  </a:lnTo>
                  <a:lnTo>
                    <a:pt x="63038" y="27508"/>
                  </a:lnTo>
                  <a:lnTo>
                    <a:pt x="137870" y="27495"/>
                  </a:lnTo>
                  <a:lnTo>
                    <a:pt x="136882" y="25406"/>
                  </a:lnTo>
                  <a:lnTo>
                    <a:pt x="129573" y="16357"/>
                  </a:lnTo>
                  <a:lnTo>
                    <a:pt x="119969" y="9364"/>
                  </a:lnTo>
                  <a:lnTo>
                    <a:pt x="107850" y="4367"/>
                  </a:lnTo>
                  <a:lnTo>
                    <a:pt x="93283" y="1368"/>
                  </a:lnTo>
                  <a:lnTo>
                    <a:pt x="76335" y="368"/>
                  </a:lnTo>
                  <a:close/>
                </a:path>
                <a:path w="560704" h="186054">
                  <a:moveTo>
                    <a:pt x="315593" y="43357"/>
                  </a:moveTo>
                  <a:lnTo>
                    <a:pt x="288183" y="43357"/>
                  </a:lnTo>
                  <a:lnTo>
                    <a:pt x="319591" y="170687"/>
                  </a:lnTo>
                  <a:lnTo>
                    <a:pt x="319668" y="171094"/>
                  </a:lnTo>
                  <a:lnTo>
                    <a:pt x="328785" y="181076"/>
                  </a:lnTo>
                  <a:lnTo>
                    <a:pt x="331655" y="180797"/>
                  </a:lnTo>
                  <a:lnTo>
                    <a:pt x="352146" y="180797"/>
                  </a:lnTo>
                  <a:lnTo>
                    <a:pt x="360865" y="171094"/>
                  </a:lnTo>
                  <a:lnTo>
                    <a:pt x="368492" y="147370"/>
                  </a:lnTo>
                  <a:lnTo>
                    <a:pt x="340774" y="147370"/>
                  </a:lnTo>
                  <a:lnTo>
                    <a:pt x="315593" y="43357"/>
                  </a:lnTo>
                  <a:close/>
                </a:path>
                <a:path w="560704" h="186054">
                  <a:moveTo>
                    <a:pt x="352146" y="180797"/>
                  </a:moveTo>
                  <a:lnTo>
                    <a:pt x="348927" y="180797"/>
                  </a:lnTo>
                  <a:lnTo>
                    <a:pt x="351645" y="180924"/>
                  </a:lnTo>
                  <a:lnTo>
                    <a:pt x="352146" y="180797"/>
                  </a:lnTo>
                  <a:close/>
                </a:path>
                <a:path w="560704" h="186054">
                  <a:moveTo>
                    <a:pt x="193467" y="4838"/>
                  </a:moveTo>
                  <a:lnTo>
                    <a:pt x="190660" y="5156"/>
                  </a:lnTo>
                  <a:lnTo>
                    <a:pt x="167483" y="5156"/>
                  </a:lnTo>
                  <a:lnTo>
                    <a:pt x="165870" y="6934"/>
                  </a:lnTo>
                  <a:lnTo>
                    <a:pt x="165975" y="11201"/>
                  </a:lnTo>
                  <a:lnTo>
                    <a:pt x="166136" y="12826"/>
                  </a:lnTo>
                  <a:lnTo>
                    <a:pt x="166746" y="15468"/>
                  </a:lnTo>
                  <a:lnTo>
                    <a:pt x="167766" y="18211"/>
                  </a:lnTo>
                  <a:lnTo>
                    <a:pt x="215590" y="170687"/>
                  </a:lnTo>
                  <a:lnTo>
                    <a:pt x="215694" y="171094"/>
                  </a:lnTo>
                  <a:lnTo>
                    <a:pt x="216225" y="173774"/>
                  </a:lnTo>
                  <a:lnTo>
                    <a:pt x="217609" y="176441"/>
                  </a:lnTo>
                  <a:lnTo>
                    <a:pt x="219654" y="178612"/>
                  </a:lnTo>
                  <a:lnTo>
                    <a:pt x="221902" y="180136"/>
                  </a:lnTo>
                  <a:lnTo>
                    <a:pt x="224645" y="180847"/>
                  </a:lnTo>
                  <a:lnTo>
                    <a:pt x="227376" y="180593"/>
                  </a:lnTo>
                  <a:lnTo>
                    <a:pt x="248778" y="180593"/>
                  </a:lnTo>
                  <a:lnTo>
                    <a:pt x="256865" y="170687"/>
                  </a:lnTo>
                  <a:lnTo>
                    <a:pt x="262984" y="145808"/>
                  </a:lnTo>
                  <a:lnTo>
                    <a:pt x="236723" y="145808"/>
                  </a:lnTo>
                  <a:lnTo>
                    <a:pt x="202585" y="14858"/>
                  </a:lnTo>
                  <a:lnTo>
                    <a:pt x="201988" y="11950"/>
                  </a:lnTo>
                  <a:lnTo>
                    <a:pt x="200643" y="9359"/>
                  </a:lnTo>
                  <a:lnTo>
                    <a:pt x="198585" y="7137"/>
                  </a:lnTo>
                  <a:lnTo>
                    <a:pt x="196286" y="5537"/>
                  </a:lnTo>
                  <a:lnTo>
                    <a:pt x="193467" y="4838"/>
                  </a:lnTo>
                  <a:close/>
                </a:path>
                <a:path w="560704" h="186054">
                  <a:moveTo>
                    <a:pt x="248778" y="180593"/>
                  </a:moveTo>
                  <a:lnTo>
                    <a:pt x="244864" y="180593"/>
                  </a:lnTo>
                  <a:lnTo>
                    <a:pt x="247734" y="180847"/>
                  </a:lnTo>
                  <a:lnTo>
                    <a:pt x="248778" y="180593"/>
                  </a:lnTo>
                  <a:close/>
                </a:path>
                <a:path w="560704" h="186054">
                  <a:moveTo>
                    <a:pt x="385059" y="4991"/>
                  </a:moveTo>
                  <a:lnTo>
                    <a:pt x="375863" y="14960"/>
                  </a:lnTo>
                  <a:lnTo>
                    <a:pt x="340774" y="147370"/>
                  </a:lnTo>
                  <a:lnTo>
                    <a:pt x="368492" y="147370"/>
                  </a:lnTo>
                  <a:lnTo>
                    <a:pt x="410094" y="17995"/>
                  </a:lnTo>
                  <a:lnTo>
                    <a:pt x="410611" y="16598"/>
                  </a:lnTo>
                  <a:lnTo>
                    <a:pt x="411103" y="14858"/>
                  </a:lnTo>
                  <a:lnTo>
                    <a:pt x="411653" y="12255"/>
                  </a:lnTo>
                  <a:lnTo>
                    <a:pt x="411792" y="11201"/>
                  </a:lnTo>
                  <a:lnTo>
                    <a:pt x="411877" y="9232"/>
                  </a:lnTo>
                  <a:lnTo>
                    <a:pt x="411513" y="6540"/>
                  </a:lnTo>
                  <a:lnTo>
                    <a:pt x="409657" y="5156"/>
                  </a:lnTo>
                  <a:lnTo>
                    <a:pt x="387828" y="5156"/>
                  </a:lnTo>
                  <a:lnTo>
                    <a:pt x="385059" y="4991"/>
                  </a:lnTo>
                  <a:close/>
                </a:path>
                <a:path w="560704" h="186054">
                  <a:moveTo>
                    <a:pt x="277604" y="4991"/>
                  </a:moveTo>
                  <a:lnTo>
                    <a:pt x="268436" y="14960"/>
                  </a:lnTo>
                  <a:lnTo>
                    <a:pt x="236723" y="145808"/>
                  </a:lnTo>
                  <a:lnTo>
                    <a:pt x="262984" y="145808"/>
                  </a:lnTo>
                  <a:lnTo>
                    <a:pt x="288183" y="43357"/>
                  </a:lnTo>
                  <a:lnTo>
                    <a:pt x="315593" y="43357"/>
                  </a:lnTo>
                  <a:lnTo>
                    <a:pt x="308694" y="14858"/>
                  </a:lnTo>
                  <a:lnTo>
                    <a:pt x="308287" y="11950"/>
                  </a:lnTo>
                  <a:lnTo>
                    <a:pt x="306941" y="9232"/>
                  </a:lnTo>
                  <a:lnTo>
                    <a:pt x="304833" y="7137"/>
                  </a:lnTo>
                  <a:lnTo>
                    <a:pt x="302433" y="5562"/>
                  </a:lnTo>
                  <a:lnTo>
                    <a:pt x="300755" y="5156"/>
                  </a:lnTo>
                  <a:lnTo>
                    <a:pt x="280462" y="5156"/>
                  </a:lnTo>
                  <a:lnTo>
                    <a:pt x="277604" y="4991"/>
                  </a:lnTo>
                  <a:close/>
                </a:path>
                <a:path w="560704" h="186054">
                  <a:moveTo>
                    <a:pt x="299550" y="4864"/>
                  </a:moveTo>
                  <a:lnTo>
                    <a:pt x="296680" y="5156"/>
                  </a:lnTo>
                  <a:lnTo>
                    <a:pt x="300755" y="5156"/>
                  </a:lnTo>
                  <a:lnTo>
                    <a:pt x="299550" y="4864"/>
                  </a:lnTo>
                  <a:close/>
                </a:path>
                <a:path w="560704" h="186054">
                  <a:moveTo>
                    <a:pt x="409214" y="4825"/>
                  </a:moveTo>
                  <a:lnTo>
                    <a:pt x="406712" y="5156"/>
                  </a:lnTo>
                  <a:lnTo>
                    <a:pt x="409657" y="5156"/>
                  </a:lnTo>
                  <a:lnTo>
                    <a:pt x="409214" y="4825"/>
                  </a:lnTo>
                  <a:close/>
                </a:path>
                <a:path w="560704" h="186054">
                  <a:moveTo>
                    <a:pt x="427921" y="147167"/>
                  </a:moveTo>
                  <a:lnTo>
                    <a:pt x="426474" y="148945"/>
                  </a:lnTo>
                  <a:lnTo>
                    <a:pt x="426420" y="165709"/>
                  </a:lnTo>
                  <a:lnTo>
                    <a:pt x="426753" y="167170"/>
                  </a:lnTo>
                  <a:lnTo>
                    <a:pt x="427566" y="168909"/>
                  </a:lnTo>
                  <a:lnTo>
                    <a:pt x="429014" y="171335"/>
                  </a:lnTo>
                  <a:lnTo>
                    <a:pt x="431198" y="173266"/>
                  </a:lnTo>
                  <a:lnTo>
                    <a:pt x="433814" y="174447"/>
                  </a:lnTo>
                  <a:lnTo>
                    <a:pt x="441206" y="178092"/>
                  </a:lnTo>
                  <a:lnTo>
                    <a:pt x="480616" y="185718"/>
                  </a:lnTo>
                  <a:lnTo>
                    <a:pt x="488513" y="185927"/>
                  </a:lnTo>
                  <a:lnTo>
                    <a:pt x="495890" y="185700"/>
                  </a:lnTo>
                  <a:lnTo>
                    <a:pt x="533458" y="175615"/>
                  </a:lnTo>
                  <a:lnTo>
                    <a:pt x="540126" y="170408"/>
                  </a:lnTo>
                  <a:lnTo>
                    <a:pt x="546285" y="165709"/>
                  </a:lnTo>
                  <a:lnTo>
                    <a:pt x="551327" y="159804"/>
                  </a:lnTo>
                  <a:lnTo>
                    <a:pt x="551831" y="158864"/>
                  </a:lnTo>
                  <a:lnTo>
                    <a:pt x="478163" y="158864"/>
                  </a:lnTo>
                  <a:lnTo>
                    <a:pt x="470073" y="158089"/>
                  </a:lnTo>
                  <a:lnTo>
                    <a:pt x="454414" y="155054"/>
                  </a:lnTo>
                  <a:lnTo>
                    <a:pt x="446908" y="152755"/>
                  </a:lnTo>
                  <a:lnTo>
                    <a:pt x="439720" y="149707"/>
                  </a:lnTo>
                  <a:lnTo>
                    <a:pt x="437675" y="148945"/>
                  </a:lnTo>
                  <a:lnTo>
                    <a:pt x="435859" y="148132"/>
                  </a:lnTo>
                  <a:lnTo>
                    <a:pt x="434665" y="147789"/>
                  </a:lnTo>
                  <a:lnTo>
                    <a:pt x="433484" y="147383"/>
                  </a:lnTo>
                  <a:lnTo>
                    <a:pt x="432252" y="147180"/>
                  </a:lnTo>
                  <a:lnTo>
                    <a:pt x="427921" y="147167"/>
                  </a:lnTo>
                  <a:close/>
                </a:path>
                <a:path w="560704" h="186054">
                  <a:moveTo>
                    <a:pt x="499676" y="0"/>
                  </a:moveTo>
                  <a:lnTo>
                    <a:pt x="461932" y="5511"/>
                  </a:lnTo>
                  <a:lnTo>
                    <a:pt x="448495" y="13690"/>
                  </a:lnTo>
                  <a:lnTo>
                    <a:pt x="442450" y="17995"/>
                  </a:lnTo>
                  <a:lnTo>
                    <a:pt x="428188" y="44183"/>
                  </a:lnTo>
                  <a:lnTo>
                    <a:pt x="428341" y="51828"/>
                  </a:lnTo>
                  <a:lnTo>
                    <a:pt x="445337" y="87410"/>
                  </a:lnTo>
                  <a:lnTo>
                    <a:pt x="500451" y="109588"/>
                  </a:lnTo>
                  <a:lnTo>
                    <a:pt x="508033" y="111442"/>
                  </a:lnTo>
                  <a:lnTo>
                    <a:pt x="515082" y="114973"/>
                  </a:lnTo>
                  <a:lnTo>
                    <a:pt x="521025" y="119900"/>
                  </a:lnTo>
                  <a:lnTo>
                    <a:pt x="524645" y="123570"/>
                  </a:lnTo>
                  <a:lnTo>
                    <a:pt x="526613" y="128485"/>
                  </a:lnTo>
                  <a:lnTo>
                    <a:pt x="526625" y="138036"/>
                  </a:lnTo>
                  <a:lnTo>
                    <a:pt x="526715" y="141236"/>
                  </a:lnTo>
                  <a:lnTo>
                    <a:pt x="486265" y="158864"/>
                  </a:lnTo>
                  <a:lnTo>
                    <a:pt x="551831" y="158864"/>
                  </a:lnTo>
                  <a:lnTo>
                    <a:pt x="554947" y="153047"/>
                  </a:lnTo>
                  <a:lnTo>
                    <a:pt x="558503" y="145897"/>
                  </a:lnTo>
                  <a:lnTo>
                    <a:pt x="560306" y="138036"/>
                  </a:lnTo>
                  <a:lnTo>
                    <a:pt x="560205" y="130086"/>
                  </a:lnTo>
                  <a:lnTo>
                    <a:pt x="536632" y="90570"/>
                  </a:lnTo>
                  <a:lnTo>
                    <a:pt x="490558" y="74523"/>
                  </a:lnTo>
                  <a:lnTo>
                    <a:pt x="482506" y="72504"/>
                  </a:lnTo>
                  <a:lnTo>
                    <a:pt x="474988" y="68897"/>
                  </a:lnTo>
                  <a:lnTo>
                    <a:pt x="468434" y="63931"/>
                  </a:lnTo>
                  <a:lnTo>
                    <a:pt x="464345" y="60337"/>
                  </a:lnTo>
                  <a:lnTo>
                    <a:pt x="462046" y="55206"/>
                  </a:lnTo>
                  <a:lnTo>
                    <a:pt x="462110" y="49847"/>
                  </a:lnTo>
                  <a:lnTo>
                    <a:pt x="461640" y="42697"/>
                  </a:lnTo>
                  <a:lnTo>
                    <a:pt x="550032" y="26682"/>
                  </a:lnTo>
                  <a:lnTo>
                    <a:pt x="550032" y="21488"/>
                  </a:lnTo>
                  <a:lnTo>
                    <a:pt x="542094" y="9728"/>
                  </a:lnTo>
                  <a:lnTo>
                    <a:pt x="539389" y="8229"/>
                  </a:lnTo>
                  <a:lnTo>
                    <a:pt x="536506" y="7035"/>
                  </a:lnTo>
                  <a:lnTo>
                    <a:pt x="533522" y="6172"/>
                  </a:lnTo>
                  <a:lnTo>
                    <a:pt x="526219" y="3721"/>
                  </a:lnTo>
                  <a:lnTo>
                    <a:pt x="517660" y="2209"/>
                  </a:lnTo>
                  <a:lnTo>
                    <a:pt x="513443" y="1396"/>
                  </a:lnTo>
                  <a:lnTo>
                    <a:pt x="508744" y="850"/>
                  </a:lnTo>
                  <a:lnTo>
                    <a:pt x="504223" y="266"/>
                  </a:lnTo>
                  <a:lnTo>
                    <a:pt x="499676" y="0"/>
                  </a:lnTo>
                  <a:close/>
                </a:path>
                <a:path w="560704" h="186054">
                  <a:moveTo>
                    <a:pt x="550032" y="26682"/>
                  </a:moveTo>
                  <a:lnTo>
                    <a:pt x="498635" y="26682"/>
                  </a:lnTo>
                  <a:lnTo>
                    <a:pt x="508650" y="27067"/>
                  </a:lnTo>
                  <a:lnTo>
                    <a:pt x="518541" y="28495"/>
                  </a:lnTo>
                  <a:lnTo>
                    <a:pt x="528219" y="30947"/>
                  </a:lnTo>
                  <a:lnTo>
                    <a:pt x="537599" y="34404"/>
                  </a:lnTo>
                  <a:lnTo>
                    <a:pt x="539986" y="35699"/>
                  </a:lnTo>
                  <a:lnTo>
                    <a:pt x="542602" y="36512"/>
                  </a:lnTo>
                  <a:lnTo>
                    <a:pt x="545320" y="36791"/>
                  </a:lnTo>
                  <a:lnTo>
                    <a:pt x="548343" y="36791"/>
                  </a:lnTo>
                  <a:lnTo>
                    <a:pt x="550032" y="34607"/>
                  </a:lnTo>
                  <a:lnTo>
                    <a:pt x="550032" y="26682"/>
                  </a:lnTo>
                  <a:close/>
                </a:path>
              </a:pathLst>
            </a:custGeom>
            <a:solidFill>
              <a:srgbClr val="EAEAE8"/>
            </a:solidFill>
          </p:spPr>
          <p:txBody>
            <a:bodyPr wrap="square" lIns="0" tIns="0" rIns="0" bIns="0" rtlCol="0"/>
            <a:lstStyle/>
            <a:p>
              <a:endParaRPr/>
            </a:p>
          </p:txBody>
        </p:sp>
        <p:sp>
          <p:nvSpPr>
            <p:cNvPr id="83" name="object 16">
              <a:extLst>
                <a:ext uri="{FF2B5EF4-FFF2-40B4-BE49-F238E27FC236}">
                  <a16:creationId xmlns:a16="http://schemas.microsoft.com/office/drawing/2014/main" id="{1C8C4A7C-E376-4261-AAA9-9DF598EE0894}"/>
                </a:ext>
              </a:extLst>
            </p:cNvPr>
            <p:cNvSpPr/>
            <p:nvPr/>
          </p:nvSpPr>
          <p:spPr>
            <a:xfrm>
              <a:off x="9709344" y="7970119"/>
              <a:ext cx="556895" cy="122555"/>
            </a:xfrm>
            <a:custGeom>
              <a:avLst/>
              <a:gdLst/>
              <a:ahLst/>
              <a:cxnLst/>
              <a:rect l="l" t="t" r="r" b="b"/>
              <a:pathLst>
                <a:path w="556895" h="122554">
                  <a:moveTo>
                    <a:pt x="4453" y="0"/>
                  </a:moveTo>
                  <a:lnTo>
                    <a:pt x="930" y="1889"/>
                  </a:lnTo>
                  <a:lnTo>
                    <a:pt x="0" y="5638"/>
                  </a:lnTo>
                  <a:lnTo>
                    <a:pt x="2604" y="9945"/>
                  </a:lnTo>
                  <a:lnTo>
                    <a:pt x="39552" y="39061"/>
                  </a:lnTo>
                  <a:lnTo>
                    <a:pt x="79175" y="64038"/>
                  </a:lnTo>
                  <a:lnTo>
                    <a:pt x="121106" y="84743"/>
                  </a:lnTo>
                  <a:lnTo>
                    <a:pt x="164977" y="101037"/>
                  </a:lnTo>
                  <a:lnTo>
                    <a:pt x="210419" y="112785"/>
                  </a:lnTo>
                  <a:lnTo>
                    <a:pt x="257065" y="119851"/>
                  </a:lnTo>
                  <a:lnTo>
                    <a:pt x="304547" y="122099"/>
                  </a:lnTo>
                  <a:lnTo>
                    <a:pt x="355927" y="119036"/>
                  </a:lnTo>
                  <a:lnTo>
                    <a:pt x="408483" y="109967"/>
                  </a:lnTo>
                  <a:lnTo>
                    <a:pt x="460100" y="95068"/>
                  </a:lnTo>
                  <a:lnTo>
                    <a:pt x="497149" y="79389"/>
                  </a:lnTo>
                  <a:lnTo>
                    <a:pt x="311633" y="79389"/>
                  </a:lnTo>
                  <a:lnTo>
                    <a:pt x="258868" y="77142"/>
                  </a:lnTo>
                  <a:lnTo>
                    <a:pt x="206694" y="70487"/>
                  </a:lnTo>
                  <a:lnTo>
                    <a:pt x="155397" y="59499"/>
                  </a:lnTo>
                  <a:lnTo>
                    <a:pt x="105262" y="44251"/>
                  </a:lnTo>
                  <a:lnTo>
                    <a:pt x="56577" y="24817"/>
                  </a:lnTo>
                  <a:lnTo>
                    <a:pt x="9627" y="1271"/>
                  </a:lnTo>
                  <a:lnTo>
                    <a:pt x="4453" y="0"/>
                  </a:lnTo>
                  <a:close/>
                </a:path>
                <a:path w="556895" h="122554">
                  <a:moveTo>
                    <a:pt x="550066" y="32624"/>
                  </a:moveTo>
                  <a:lnTo>
                    <a:pt x="542291" y="33453"/>
                  </a:lnTo>
                  <a:lnTo>
                    <a:pt x="497864" y="49681"/>
                  </a:lnTo>
                  <a:lnTo>
                    <a:pt x="452371" y="62431"/>
                  </a:lnTo>
                  <a:lnTo>
                    <a:pt x="406025" y="71661"/>
                  </a:lnTo>
                  <a:lnTo>
                    <a:pt x="359041" y="77328"/>
                  </a:lnTo>
                  <a:lnTo>
                    <a:pt x="311633" y="79389"/>
                  </a:lnTo>
                  <a:lnTo>
                    <a:pt x="497149" y="79389"/>
                  </a:lnTo>
                  <a:lnTo>
                    <a:pt x="508663" y="74516"/>
                  </a:lnTo>
                  <a:lnTo>
                    <a:pt x="552057" y="48490"/>
                  </a:lnTo>
                  <a:lnTo>
                    <a:pt x="556719" y="42133"/>
                  </a:lnTo>
                  <a:lnTo>
                    <a:pt x="555466" y="36180"/>
                  </a:lnTo>
                  <a:lnTo>
                    <a:pt x="550066" y="32624"/>
                  </a:lnTo>
                  <a:close/>
                </a:path>
              </a:pathLst>
            </a:custGeom>
            <a:solidFill>
              <a:srgbClr val="EAEAE8"/>
            </a:solidFill>
          </p:spPr>
          <p:txBody>
            <a:bodyPr wrap="square" lIns="0" tIns="0" rIns="0" bIns="0" rtlCol="0"/>
            <a:lstStyle/>
            <a:p>
              <a:endParaRPr/>
            </a:p>
          </p:txBody>
        </p:sp>
        <p:sp>
          <p:nvSpPr>
            <p:cNvPr id="84" name="object 17">
              <a:extLst>
                <a:ext uri="{FF2B5EF4-FFF2-40B4-BE49-F238E27FC236}">
                  <a16:creationId xmlns:a16="http://schemas.microsoft.com/office/drawing/2014/main" id="{C9566AF2-2121-49F3-B781-FC18D5AE425D}"/>
                </a:ext>
              </a:extLst>
            </p:cNvPr>
            <p:cNvSpPr/>
            <p:nvPr/>
          </p:nvSpPr>
          <p:spPr>
            <a:xfrm>
              <a:off x="10203469" y="7958305"/>
              <a:ext cx="116382" cy="111969"/>
            </a:xfrm>
            <a:prstGeom prst="rect">
              <a:avLst/>
            </a:prstGeom>
            <a:blipFill>
              <a:blip r:embed="rId6" cstate="print"/>
              <a:stretch>
                <a:fillRect/>
              </a:stretch>
            </a:blipFill>
          </p:spPr>
          <p:txBody>
            <a:bodyPr wrap="square" lIns="0" tIns="0" rIns="0" bIns="0" rtlCol="0"/>
            <a:lstStyle/>
            <a:p>
              <a:endParaRPr/>
            </a:p>
          </p:txBody>
        </p:sp>
        <p:sp>
          <p:nvSpPr>
            <p:cNvPr id="85" name="object 18">
              <a:extLst>
                <a:ext uri="{FF2B5EF4-FFF2-40B4-BE49-F238E27FC236}">
                  <a16:creationId xmlns:a16="http://schemas.microsoft.com/office/drawing/2014/main" id="{022F7E5D-7436-4CEE-8E14-2E4130431BF0}"/>
                </a:ext>
              </a:extLst>
            </p:cNvPr>
            <p:cNvSpPr/>
            <p:nvPr/>
          </p:nvSpPr>
          <p:spPr>
            <a:xfrm>
              <a:off x="9709283" y="7360707"/>
              <a:ext cx="267070" cy="238023"/>
            </a:xfrm>
            <a:prstGeom prst="rect">
              <a:avLst/>
            </a:prstGeom>
            <a:blipFill>
              <a:blip r:embed="rId7" cstate="print"/>
              <a:stretch>
                <a:fillRect/>
              </a:stretch>
            </a:blipFill>
          </p:spPr>
          <p:txBody>
            <a:bodyPr wrap="square" lIns="0" tIns="0" rIns="0" bIns="0" rtlCol="0"/>
            <a:lstStyle/>
            <a:p>
              <a:endParaRPr/>
            </a:p>
          </p:txBody>
        </p:sp>
        <p:sp>
          <p:nvSpPr>
            <p:cNvPr id="86" name="object 19">
              <a:extLst>
                <a:ext uri="{FF2B5EF4-FFF2-40B4-BE49-F238E27FC236}">
                  <a16:creationId xmlns:a16="http://schemas.microsoft.com/office/drawing/2014/main" id="{F970C8D4-7013-4D56-A424-253B3FE68DB3}"/>
                </a:ext>
              </a:extLst>
            </p:cNvPr>
            <p:cNvSpPr/>
            <p:nvPr/>
          </p:nvSpPr>
          <p:spPr>
            <a:xfrm>
              <a:off x="10054475" y="7395434"/>
              <a:ext cx="1095651" cy="215201"/>
            </a:xfrm>
            <a:prstGeom prst="rect">
              <a:avLst/>
            </a:prstGeom>
            <a:blipFill>
              <a:blip r:embed="rId8" cstate="print"/>
              <a:stretch>
                <a:fillRect/>
              </a:stretch>
            </a:blipFill>
          </p:spPr>
          <p:txBody>
            <a:bodyPr wrap="square" lIns="0" tIns="0" rIns="0" bIns="0" rtlCol="0"/>
            <a:lstStyle/>
            <a:p>
              <a:endParaRPr/>
            </a:p>
          </p:txBody>
        </p:sp>
        <p:sp>
          <p:nvSpPr>
            <p:cNvPr id="87" name="object 20">
              <a:extLst>
                <a:ext uri="{FF2B5EF4-FFF2-40B4-BE49-F238E27FC236}">
                  <a16:creationId xmlns:a16="http://schemas.microsoft.com/office/drawing/2014/main" id="{3B0AC6B7-F41B-400D-98EA-7638DFD85497}"/>
                </a:ext>
              </a:extLst>
            </p:cNvPr>
            <p:cNvSpPr/>
            <p:nvPr/>
          </p:nvSpPr>
          <p:spPr>
            <a:xfrm>
              <a:off x="10633025" y="7727301"/>
              <a:ext cx="117475" cy="121920"/>
            </a:xfrm>
            <a:custGeom>
              <a:avLst/>
              <a:gdLst/>
              <a:ahLst/>
              <a:cxnLst/>
              <a:rect l="l" t="t" r="r" b="b"/>
              <a:pathLst>
                <a:path w="117475" h="121920">
                  <a:moveTo>
                    <a:pt x="0" y="0"/>
                  </a:moveTo>
                  <a:lnTo>
                    <a:pt x="117373" y="0"/>
                  </a:lnTo>
                  <a:lnTo>
                    <a:pt x="117373" y="121475"/>
                  </a:lnTo>
                  <a:lnTo>
                    <a:pt x="0" y="121475"/>
                  </a:lnTo>
                  <a:lnTo>
                    <a:pt x="0" y="0"/>
                  </a:lnTo>
                  <a:close/>
                </a:path>
              </a:pathLst>
            </a:custGeom>
            <a:solidFill>
              <a:srgbClr val="EAEAE8"/>
            </a:solidFill>
          </p:spPr>
          <p:txBody>
            <a:bodyPr wrap="square" lIns="0" tIns="0" rIns="0" bIns="0" rtlCol="0"/>
            <a:lstStyle/>
            <a:p>
              <a:endParaRPr/>
            </a:p>
          </p:txBody>
        </p:sp>
        <p:sp>
          <p:nvSpPr>
            <p:cNvPr id="88" name="object 21">
              <a:extLst>
                <a:ext uri="{FF2B5EF4-FFF2-40B4-BE49-F238E27FC236}">
                  <a16:creationId xmlns:a16="http://schemas.microsoft.com/office/drawing/2014/main" id="{9EA729E0-5ED5-44F4-B053-5797478A398D}"/>
                </a:ext>
              </a:extLst>
            </p:cNvPr>
            <p:cNvSpPr/>
            <p:nvPr/>
          </p:nvSpPr>
          <p:spPr>
            <a:xfrm>
              <a:off x="10762755" y="7727301"/>
              <a:ext cx="117475" cy="121920"/>
            </a:xfrm>
            <a:custGeom>
              <a:avLst/>
              <a:gdLst/>
              <a:ahLst/>
              <a:cxnLst/>
              <a:rect l="l" t="t" r="r" b="b"/>
              <a:pathLst>
                <a:path w="117475" h="121920">
                  <a:moveTo>
                    <a:pt x="0" y="0"/>
                  </a:moveTo>
                  <a:lnTo>
                    <a:pt x="117373" y="0"/>
                  </a:lnTo>
                  <a:lnTo>
                    <a:pt x="117373" y="121475"/>
                  </a:lnTo>
                  <a:lnTo>
                    <a:pt x="0" y="121475"/>
                  </a:lnTo>
                  <a:lnTo>
                    <a:pt x="0" y="0"/>
                  </a:lnTo>
                  <a:close/>
                </a:path>
              </a:pathLst>
            </a:custGeom>
            <a:solidFill>
              <a:srgbClr val="EAEAE8"/>
            </a:solidFill>
          </p:spPr>
          <p:txBody>
            <a:bodyPr wrap="square" lIns="0" tIns="0" rIns="0" bIns="0" rtlCol="0"/>
            <a:lstStyle/>
            <a:p>
              <a:endParaRPr/>
            </a:p>
          </p:txBody>
        </p:sp>
        <p:sp>
          <p:nvSpPr>
            <p:cNvPr id="89" name="object 22">
              <a:extLst>
                <a:ext uri="{FF2B5EF4-FFF2-40B4-BE49-F238E27FC236}">
                  <a16:creationId xmlns:a16="http://schemas.microsoft.com/office/drawing/2014/main" id="{EE45FBCC-37FD-42B3-BBCA-608EB7C1159E}"/>
                </a:ext>
              </a:extLst>
            </p:cNvPr>
            <p:cNvSpPr/>
            <p:nvPr/>
          </p:nvSpPr>
          <p:spPr>
            <a:xfrm>
              <a:off x="10633025" y="7861210"/>
              <a:ext cx="117475" cy="121920"/>
            </a:xfrm>
            <a:custGeom>
              <a:avLst/>
              <a:gdLst/>
              <a:ahLst/>
              <a:cxnLst/>
              <a:rect l="l" t="t" r="r" b="b"/>
              <a:pathLst>
                <a:path w="117475" h="121920">
                  <a:moveTo>
                    <a:pt x="0" y="0"/>
                  </a:moveTo>
                  <a:lnTo>
                    <a:pt x="117373" y="0"/>
                  </a:lnTo>
                  <a:lnTo>
                    <a:pt x="117373" y="121475"/>
                  </a:lnTo>
                  <a:lnTo>
                    <a:pt x="0" y="121475"/>
                  </a:lnTo>
                  <a:lnTo>
                    <a:pt x="0" y="0"/>
                  </a:lnTo>
                  <a:close/>
                </a:path>
              </a:pathLst>
            </a:custGeom>
            <a:solidFill>
              <a:srgbClr val="EAEAE8"/>
            </a:solidFill>
          </p:spPr>
          <p:txBody>
            <a:bodyPr wrap="square" lIns="0" tIns="0" rIns="0" bIns="0" rtlCol="0"/>
            <a:lstStyle/>
            <a:p>
              <a:endParaRPr/>
            </a:p>
          </p:txBody>
        </p:sp>
        <p:sp>
          <p:nvSpPr>
            <p:cNvPr id="90" name="object 23">
              <a:extLst>
                <a:ext uri="{FF2B5EF4-FFF2-40B4-BE49-F238E27FC236}">
                  <a16:creationId xmlns:a16="http://schemas.microsoft.com/office/drawing/2014/main" id="{1EE2209A-F399-4925-A124-D2F682C4CDB0}"/>
                </a:ext>
              </a:extLst>
            </p:cNvPr>
            <p:cNvSpPr/>
            <p:nvPr/>
          </p:nvSpPr>
          <p:spPr>
            <a:xfrm>
              <a:off x="10762755" y="7861210"/>
              <a:ext cx="117475" cy="121920"/>
            </a:xfrm>
            <a:custGeom>
              <a:avLst/>
              <a:gdLst/>
              <a:ahLst/>
              <a:cxnLst/>
              <a:rect l="l" t="t" r="r" b="b"/>
              <a:pathLst>
                <a:path w="117475" h="121920">
                  <a:moveTo>
                    <a:pt x="0" y="0"/>
                  </a:moveTo>
                  <a:lnTo>
                    <a:pt x="117373" y="0"/>
                  </a:lnTo>
                  <a:lnTo>
                    <a:pt x="117373" y="121475"/>
                  </a:lnTo>
                  <a:lnTo>
                    <a:pt x="0" y="121475"/>
                  </a:lnTo>
                  <a:lnTo>
                    <a:pt x="0" y="0"/>
                  </a:lnTo>
                  <a:close/>
                </a:path>
              </a:pathLst>
            </a:custGeom>
            <a:solidFill>
              <a:srgbClr val="EAEAE8"/>
            </a:solidFill>
          </p:spPr>
          <p:txBody>
            <a:bodyPr wrap="square" lIns="0" tIns="0" rIns="0" bIns="0" rtlCol="0"/>
            <a:lstStyle/>
            <a:p>
              <a:endParaRPr/>
            </a:p>
          </p:txBody>
        </p:sp>
        <p:sp>
          <p:nvSpPr>
            <p:cNvPr id="91" name="object 24">
              <a:extLst>
                <a:ext uri="{FF2B5EF4-FFF2-40B4-BE49-F238E27FC236}">
                  <a16:creationId xmlns:a16="http://schemas.microsoft.com/office/drawing/2014/main" id="{4511A228-B252-4F08-BB43-9FDEE287CAB2}"/>
                </a:ext>
              </a:extLst>
            </p:cNvPr>
            <p:cNvSpPr/>
            <p:nvPr/>
          </p:nvSpPr>
          <p:spPr>
            <a:xfrm>
              <a:off x="11841801" y="7778805"/>
              <a:ext cx="342522" cy="154151"/>
            </a:xfrm>
            <a:prstGeom prst="rect">
              <a:avLst/>
            </a:prstGeom>
            <a:blipFill>
              <a:blip r:embed="rId9" cstate="print"/>
              <a:stretch>
                <a:fillRect/>
              </a:stretch>
            </a:blipFill>
          </p:spPr>
          <p:txBody>
            <a:bodyPr wrap="square" lIns="0" tIns="0" rIns="0" bIns="0" rtlCol="0"/>
            <a:lstStyle/>
            <a:p>
              <a:endParaRPr/>
            </a:p>
          </p:txBody>
        </p:sp>
        <p:sp>
          <p:nvSpPr>
            <p:cNvPr id="92" name="object 25">
              <a:extLst>
                <a:ext uri="{FF2B5EF4-FFF2-40B4-BE49-F238E27FC236}">
                  <a16:creationId xmlns:a16="http://schemas.microsoft.com/office/drawing/2014/main" id="{85F2A4CD-B0D0-4DCF-9745-602A69B608B2}"/>
                </a:ext>
              </a:extLst>
            </p:cNvPr>
            <p:cNvSpPr/>
            <p:nvPr/>
          </p:nvSpPr>
          <p:spPr>
            <a:xfrm>
              <a:off x="12207658" y="7819297"/>
              <a:ext cx="158915" cy="114363"/>
            </a:xfrm>
            <a:prstGeom prst="rect">
              <a:avLst/>
            </a:prstGeom>
            <a:blipFill>
              <a:blip r:embed="rId10" cstate="print"/>
              <a:stretch>
                <a:fillRect/>
              </a:stretch>
            </a:blipFill>
          </p:spPr>
          <p:txBody>
            <a:bodyPr wrap="square" lIns="0" tIns="0" rIns="0" bIns="0" rtlCol="0"/>
            <a:lstStyle/>
            <a:p>
              <a:endParaRPr/>
            </a:p>
          </p:txBody>
        </p:sp>
        <p:sp>
          <p:nvSpPr>
            <p:cNvPr id="93" name="object 26">
              <a:extLst>
                <a:ext uri="{FF2B5EF4-FFF2-40B4-BE49-F238E27FC236}">
                  <a16:creationId xmlns:a16="http://schemas.microsoft.com/office/drawing/2014/main" id="{99BBA096-CCA2-413B-87FB-B135454FB2FE}"/>
                </a:ext>
              </a:extLst>
            </p:cNvPr>
            <p:cNvSpPr/>
            <p:nvPr/>
          </p:nvSpPr>
          <p:spPr>
            <a:xfrm>
              <a:off x="10957355" y="7767794"/>
              <a:ext cx="831850" cy="166370"/>
            </a:xfrm>
            <a:custGeom>
              <a:avLst/>
              <a:gdLst/>
              <a:ahLst/>
              <a:cxnLst/>
              <a:rect l="l" t="t" r="r" b="b"/>
              <a:pathLst>
                <a:path w="831850" h="166370">
                  <a:moveTo>
                    <a:pt x="36372" y="11010"/>
                  </a:moveTo>
                  <a:lnTo>
                    <a:pt x="0" y="11010"/>
                  </a:lnTo>
                  <a:lnTo>
                    <a:pt x="0" y="163385"/>
                  </a:lnTo>
                  <a:lnTo>
                    <a:pt x="23672" y="163385"/>
                  </a:lnTo>
                  <a:lnTo>
                    <a:pt x="23672" y="44043"/>
                  </a:lnTo>
                  <a:lnTo>
                    <a:pt x="48719" y="44043"/>
                  </a:lnTo>
                  <a:lnTo>
                    <a:pt x="36372" y="11010"/>
                  </a:lnTo>
                  <a:close/>
                </a:path>
                <a:path w="831850" h="166370">
                  <a:moveTo>
                    <a:pt x="48719" y="44043"/>
                  </a:moveTo>
                  <a:lnTo>
                    <a:pt x="24015" y="44043"/>
                  </a:lnTo>
                  <a:lnTo>
                    <a:pt x="70700" y="163385"/>
                  </a:lnTo>
                  <a:lnTo>
                    <a:pt x="87515" y="163385"/>
                  </a:lnTo>
                  <a:lnTo>
                    <a:pt x="102597" y="123952"/>
                  </a:lnTo>
                  <a:lnTo>
                    <a:pt x="78587" y="123952"/>
                  </a:lnTo>
                  <a:lnTo>
                    <a:pt x="48719" y="44043"/>
                  </a:lnTo>
                  <a:close/>
                </a:path>
                <a:path w="831850" h="166370">
                  <a:moveTo>
                    <a:pt x="159245" y="44043"/>
                  </a:moveTo>
                  <a:lnTo>
                    <a:pt x="133502" y="44043"/>
                  </a:lnTo>
                  <a:lnTo>
                    <a:pt x="133502" y="163385"/>
                  </a:lnTo>
                  <a:lnTo>
                    <a:pt x="159245" y="163385"/>
                  </a:lnTo>
                  <a:lnTo>
                    <a:pt x="159245" y="44043"/>
                  </a:lnTo>
                  <a:close/>
                </a:path>
                <a:path w="831850" h="166370">
                  <a:moveTo>
                    <a:pt x="159245" y="11010"/>
                  </a:moveTo>
                  <a:lnTo>
                    <a:pt x="123888" y="11010"/>
                  </a:lnTo>
                  <a:lnTo>
                    <a:pt x="79273" y="123952"/>
                  </a:lnTo>
                  <a:lnTo>
                    <a:pt x="102597" y="123952"/>
                  </a:lnTo>
                  <a:lnTo>
                    <a:pt x="133159" y="44043"/>
                  </a:lnTo>
                  <a:lnTo>
                    <a:pt x="159245" y="44043"/>
                  </a:lnTo>
                  <a:lnTo>
                    <a:pt x="159245" y="11010"/>
                  </a:lnTo>
                  <a:close/>
                </a:path>
                <a:path w="831850" h="166370">
                  <a:moveTo>
                    <a:pt x="200431" y="6388"/>
                  </a:moveTo>
                  <a:lnTo>
                    <a:pt x="191160" y="6388"/>
                  </a:lnTo>
                  <a:lnTo>
                    <a:pt x="181902" y="14922"/>
                  </a:lnTo>
                  <a:lnTo>
                    <a:pt x="180655" y="18465"/>
                  </a:lnTo>
                  <a:lnTo>
                    <a:pt x="180530" y="26644"/>
                  </a:lnTo>
                  <a:lnTo>
                    <a:pt x="182244" y="30543"/>
                  </a:lnTo>
                  <a:lnTo>
                    <a:pt x="185331" y="33388"/>
                  </a:lnTo>
                  <a:lnTo>
                    <a:pt x="188074" y="36233"/>
                  </a:lnTo>
                  <a:lnTo>
                    <a:pt x="191846" y="37655"/>
                  </a:lnTo>
                  <a:lnTo>
                    <a:pt x="199745" y="37655"/>
                  </a:lnTo>
                  <a:lnTo>
                    <a:pt x="203517" y="36233"/>
                  </a:lnTo>
                  <a:lnTo>
                    <a:pt x="206603" y="33388"/>
                  </a:lnTo>
                  <a:lnTo>
                    <a:pt x="209359" y="30543"/>
                  </a:lnTo>
                  <a:lnTo>
                    <a:pt x="211073" y="26644"/>
                  </a:lnTo>
                  <a:lnTo>
                    <a:pt x="211073" y="18465"/>
                  </a:lnTo>
                  <a:lnTo>
                    <a:pt x="209359" y="14922"/>
                  </a:lnTo>
                  <a:lnTo>
                    <a:pt x="206603" y="12077"/>
                  </a:lnTo>
                  <a:lnTo>
                    <a:pt x="200431" y="6388"/>
                  </a:lnTo>
                  <a:close/>
                </a:path>
                <a:path w="831850" h="166370">
                  <a:moveTo>
                    <a:pt x="207975" y="54343"/>
                  </a:moveTo>
                  <a:lnTo>
                    <a:pt x="183260" y="54343"/>
                  </a:lnTo>
                  <a:lnTo>
                    <a:pt x="183260" y="163741"/>
                  </a:lnTo>
                  <a:lnTo>
                    <a:pt x="207975" y="163741"/>
                  </a:lnTo>
                  <a:lnTo>
                    <a:pt x="207975" y="54343"/>
                  </a:lnTo>
                  <a:close/>
                </a:path>
                <a:path w="831850" h="166370">
                  <a:moveTo>
                    <a:pt x="287604" y="51498"/>
                  </a:moveTo>
                  <a:lnTo>
                    <a:pt x="282803" y="51498"/>
                  </a:lnTo>
                  <a:lnTo>
                    <a:pt x="269928" y="52565"/>
                  </a:lnTo>
                  <a:lnTo>
                    <a:pt x="233787" y="78166"/>
                  </a:lnTo>
                  <a:lnTo>
                    <a:pt x="225488" y="111887"/>
                  </a:lnTo>
                  <a:lnTo>
                    <a:pt x="225488" y="116497"/>
                  </a:lnTo>
                  <a:lnTo>
                    <a:pt x="230361" y="136395"/>
                  </a:lnTo>
                  <a:lnTo>
                    <a:pt x="241828" y="152366"/>
                  </a:lnTo>
                  <a:lnTo>
                    <a:pt x="258251" y="162743"/>
                  </a:lnTo>
                  <a:lnTo>
                    <a:pt x="277990" y="165862"/>
                  </a:lnTo>
                  <a:lnTo>
                    <a:pt x="283489" y="165862"/>
                  </a:lnTo>
                  <a:lnTo>
                    <a:pt x="288975" y="165506"/>
                  </a:lnTo>
                  <a:lnTo>
                    <a:pt x="294474" y="164096"/>
                  </a:lnTo>
                  <a:lnTo>
                    <a:pt x="298932" y="163029"/>
                  </a:lnTo>
                  <a:lnTo>
                    <a:pt x="303733" y="161251"/>
                  </a:lnTo>
                  <a:lnTo>
                    <a:pt x="307860" y="158762"/>
                  </a:lnTo>
                  <a:lnTo>
                    <a:pt x="307860" y="145262"/>
                  </a:lnTo>
                  <a:lnTo>
                    <a:pt x="274561" y="145262"/>
                  </a:lnTo>
                  <a:lnTo>
                    <a:pt x="265988" y="142074"/>
                  </a:lnTo>
                  <a:lnTo>
                    <a:pt x="251574" y="109397"/>
                  </a:lnTo>
                  <a:lnTo>
                    <a:pt x="251810" y="102239"/>
                  </a:lnTo>
                  <a:lnTo>
                    <a:pt x="277577" y="73264"/>
                  </a:lnTo>
                  <a:lnTo>
                    <a:pt x="284175" y="72809"/>
                  </a:lnTo>
                  <a:lnTo>
                    <a:pt x="308203" y="72809"/>
                  </a:lnTo>
                  <a:lnTo>
                    <a:pt x="308203" y="57543"/>
                  </a:lnTo>
                  <a:lnTo>
                    <a:pt x="304757" y="55764"/>
                  </a:lnTo>
                  <a:lnTo>
                    <a:pt x="300647" y="54343"/>
                  </a:lnTo>
                  <a:lnTo>
                    <a:pt x="296875" y="53276"/>
                  </a:lnTo>
                  <a:lnTo>
                    <a:pt x="292404" y="52209"/>
                  </a:lnTo>
                  <a:lnTo>
                    <a:pt x="287604" y="51498"/>
                  </a:lnTo>
                  <a:close/>
                </a:path>
                <a:path w="831850" h="166370">
                  <a:moveTo>
                    <a:pt x="307860" y="134607"/>
                  </a:moveTo>
                  <a:lnTo>
                    <a:pt x="304076" y="137452"/>
                  </a:lnTo>
                  <a:lnTo>
                    <a:pt x="299961" y="139941"/>
                  </a:lnTo>
                  <a:lnTo>
                    <a:pt x="295503" y="141719"/>
                  </a:lnTo>
                  <a:lnTo>
                    <a:pt x="291376" y="143497"/>
                  </a:lnTo>
                  <a:lnTo>
                    <a:pt x="287261" y="144551"/>
                  </a:lnTo>
                  <a:lnTo>
                    <a:pt x="283146" y="144551"/>
                  </a:lnTo>
                  <a:lnTo>
                    <a:pt x="274561" y="145262"/>
                  </a:lnTo>
                  <a:lnTo>
                    <a:pt x="307860" y="145262"/>
                  </a:lnTo>
                  <a:lnTo>
                    <a:pt x="307860" y="134607"/>
                  </a:lnTo>
                  <a:close/>
                </a:path>
                <a:path w="831850" h="166370">
                  <a:moveTo>
                    <a:pt x="308203" y="72809"/>
                  </a:moveTo>
                  <a:lnTo>
                    <a:pt x="288632" y="72809"/>
                  </a:lnTo>
                  <a:lnTo>
                    <a:pt x="292747" y="73875"/>
                  </a:lnTo>
                  <a:lnTo>
                    <a:pt x="296532" y="75298"/>
                  </a:lnTo>
                  <a:lnTo>
                    <a:pt x="300647" y="77076"/>
                  </a:lnTo>
                  <a:lnTo>
                    <a:pt x="304418" y="79209"/>
                  </a:lnTo>
                  <a:lnTo>
                    <a:pt x="308203" y="82042"/>
                  </a:lnTo>
                  <a:lnTo>
                    <a:pt x="308203" y="72809"/>
                  </a:lnTo>
                  <a:close/>
                </a:path>
                <a:path w="831850" h="166370">
                  <a:moveTo>
                    <a:pt x="351789" y="54343"/>
                  </a:moveTo>
                  <a:lnTo>
                    <a:pt x="327075" y="54343"/>
                  </a:lnTo>
                  <a:lnTo>
                    <a:pt x="327075" y="163741"/>
                  </a:lnTo>
                  <a:lnTo>
                    <a:pt x="351789" y="163741"/>
                  </a:lnTo>
                  <a:lnTo>
                    <a:pt x="351789" y="101194"/>
                  </a:lnTo>
                  <a:lnTo>
                    <a:pt x="352818" y="94835"/>
                  </a:lnTo>
                  <a:lnTo>
                    <a:pt x="354876" y="88740"/>
                  </a:lnTo>
                  <a:lnTo>
                    <a:pt x="357962" y="83108"/>
                  </a:lnTo>
                  <a:lnTo>
                    <a:pt x="361734" y="78143"/>
                  </a:lnTo>
                  <a:lnTo>
                    <a:pt x="367233" y="75298"/>
                  </a:lnTo>
                  <a:lnTo>
                    <a:pt x="388162" y="75298"/>
                  </a:lnTo>
                  <a:lnTo>
                    <a:pt x="388162" y="71386"/>
                  </a:lnTo>
                  <a:lnTo>
                    <a:pt x="351789" y="71386"/>
                  </a:lnTo>
                  <a:lnTo>
                    <a:pt x="351789" y="54343"/>
                  </a:lnTo>
                  <a:close/>
                </a:path>
                <a:path w="831850" h="166370">
                  <a:moveTo>
                    <a:pt x="388162" y="75298"/>
                  </a:moveTo>
                  <a:lnTo>
                    <a:pt x="376491" y="75298"/>
                  </a:lnTo>
                  <a:lnTo>
                    <a:pt x="379247" y="75653"/>
                  </a:lnTo>
                  <a:lnTo>
                    <a:pt x="384390" y="77431"/>
                  </a:lnTo>
                  <a:lnTo>
                    <a:pt x="386448" y="78498"/>
                  </a:lnTo>
                  <a:lnTo>
                    <a:pt x="388162" y="79565"/>
                  </a:lnTo>
                  <a:lnTo>
                    <a:pt x="388162" y="75298"/>
                  </a:lnTo>
                  <a:close/>
                </a:path>
                <a:path w="831850" h="166370">
                  <a:moveTo>
                    <a:pt x="381990" y="52209"/>
                  </a:moveTo>
                  <a:lnTo>
                    <a:pt x="372719" y="52209"/>
                  </a:lnTo>
                  <a:lnTo>
                    <a:pt x="366890" y="53987"/>
                  </a:lnTo>
                  <a:lnTo>
                    <a:pt x="362419" y="57543"/>
                  </a:lnTo>
                  <a:lnTo>
                    <a:pt x="357619" y="61087"/>
                  </a:lnTo>
                  <a:lnTo>
                    <a:pt x="354190" y="65709"/>
                  </a:lnTo>
                  <a:lnTo>
                    <a:pt x="352132" y="71386"/>
                  </a:lnTo>
                  <a:lnTo>
                    <a:pt x="388162" y="71386"/>
                  </a:lnTo>
                  <a:lnTo>
                    <a:pt x="388162" y="53632"/>
                  </a:lnTo>
                  <a:lnTo>
                    <a:pt x="384047" y="52565"/>
                  </a:lnTo>
                  <a:lnTo>
                    <a:pt x="381990" y="52209"/>
                  </a:lnTo>
                  <a:close/>
                </a:path>
                <a:path w="831850" h="166370">
                  <a:moveTo>
                    <a:pt x="445134" y="51498"/>
                  </a:moveTo>
                  <a:lnTo>
                    <a:pt x="403948" y="67487"/>
                  </a:lnTo>
                  <a:lnTo>
                    <a:pt x="389191" y="110464"/>
                  </a:lnTo>
                  <a:lnTo>
                    <a:pt x="389959" y="121526"/>
                  </a:lnTo>
                  <a:lnTo>
                    <a:pt x="412670" y="157371"/>
                  </a:lnTo>
                  <a:lnTo>
                    <a:pt x="443077" y="165506"/>
                  </a:lnTo>
                  <a:lnTo>
                    <a:pt x="454081" y="165064"/>
                  </a:lnTo>
                  <a:lnTo>
                    <a:pt x="464699" y="162225"/>
                  </a:lnTo>
                  <a:lnTo>
                    <a:pt x="474545" y="157121"/>
                  </a:lnTo>
                  <a:lnTo>
                    <a:pt x="483234" y="149885"/>
                  </a:lnTo>
                  <a:lnTo>
                    <a:pt x="486624" y="145262"/>
                  </a:lnTo>
                  <a:lnTo>
                    <a:pt x="436219" y="145262"/>
                  </a:lnTo>
                  <a:lnTo>
                    <a:pt x="428320" y="142074"/>
                  </a:lnTo>
                  <a:lnTo>
                    <a:pt x="415347" y="102487"/>
                  </a:lnTo>
                  <a:lnTo>
                    <a:pt x="416607" y="95675"/>
                  </a:lnTo>
                  <a:lnTo>
                    <a:pt x="419092" y="89063"/>
                  </a:lnTo>
                  <a:lnTo>
                    <a:pt x="422833" y="82753"/>
                  </a:lnTo>
                  <a:lnTo>
                    <a:pt x="428320" y="76720"/>
                  </a:lnTo>
                  <a:lnTo>
                    <a:pt x="435876" y="73164"/>
                  </a:lnTo>
                  <a:lnTo>
                    <a:pt x="448055" y="73164"/>
                  </a:lnTo>
                  <a:lnTo>
                    <a:pt x="452005" y="72809"/>
                  </a:lnTo>
                  <a:lnTo>
                    <a:pt x="488386" y="72809"/>
                  </a:lnTo>
                  <a:lnTo>
                    <a:pt x="483920" y="66421"/>
                  </a:lnTo>
                  <a:lnTo>
                    <a:pt x="475542" y="59594"/>
                  </a:lnTo>
                  <a:lnTo>
                    <a:pt x="466070" y="54697"/>
                  </a:lnTo>
                  <a:lnTo>
                    <a:pt x="455828" y="51931"/>
                  </a:lnTo>
                  <a:lnTo>
                    <a:pt x="445134" y="51498"/>
                  </a:lnTo>
                  <a:close/>
                </a:path>
                <a:path w="831850" h="166370">
                  <a:moveTo>
                    <a:pt x="444449" y="144551"/>
                  </a:moveTo>
                  <a:lnTo>
                    <a:pt x="436219" y="145262"/>
                  </a:lnTo>
                  <a:lnTo>
                    <a:pt x="486624" y="145262"/>
                  </a:lnTo>
                  <a:lnTo>
                    <a:pt x="486885" y="144907"/>
                  </a:lnTo>
                  <a:lnTo>
                    <a:pt x="452348" y="144907"/>
                  </a:lnTo>
                  <a:lnTo>
                    <a:pt x="444449" y="144551"/>
                  </a:lnTo>
                  <a:close/>
                </a:path>
                <a:path w="831850" h="166370">
                  <a:moveTo>
                    <a:pt x="488386" y="72809"/>
                  </a:moveTo>
                  <a:lnTo>
                    <a:pt x="452005" y="72809"/>
                  </a:lnTo>
                  <a:lnTo>
                    <a:pt x="459892" y="76009"/>
                  </a:lnTo>
                  <a:lnTo>
                    <a:pt x="465048" y="82042"/>
                  </a:lnTo>
                  <a:lnTo>
                    <a:pt x="468440" y="88157"/>
                  </a:lnTo>
                  <a:lnTo>
                    <a:pt x="470835" y="94702"/>
                  </a:lnTo>
                  <a:lnTo>
                    <a:pt x="472136" y="101578"/>
                  </a:lnTo>
                  <a:lnTo>
                    <a:pt x="472136" y="115850"/>
                  </a:lnTo>
                  <a:lnTo>
                    <a:pt x="452348" y="144907"/>
                  </a:lnTo>
                  <a:lnTo>
                    <a:pt x="486885" y="144907"/>
                  </a:lnTo>
                  <a:lnTo>
                    <a:pt x="489982" y="140682"/>
                  </a:lnTo>
                  <a:lnTo>
                    <a:pt x="494733" y="130348"/>
                  </a:lnTo>
                  <a:lnTo>
                    <a:pt x="497424" y="119215"/>
                  </a:lnTo>
                  <a:lnTo>
                    <a:pt x="497992" y="107619"/>
                  </a:lnTo>
                  <a:lnTo>
                    <a:pt x="497434" y="96335"/>
                  </a:lnTo>
                  <a:lnTo>
                    <a:pt x="494818" y="85553"/>
                  </a:lnTo>
                  <a:lnTo>
                    <a:pt x="490271" y="75505"/>
                  </a:lnTo>
                  <a:lnTo>
                    <a:pt x="488386" y="72809"/>
                  </a:lnTo>
                  <a:close/>
                </a:path>
                <a:path w="831850" h="166370">
                  <a:moveTo>
                    <a:pt x="448055" y="73164"/>
                  </a:moveTo>
                  <a:lnTo>
                    <a:pt x="435876" y="73164"/>
                  </a:lnTo>
                  <a:lnTo>
                    <a:pt x="444106" y="73520"/>
                  </a:lnTo>
                  <a:lnTo>
                    <a:pt x="448055" y="73164"/>
                  </a:lnTo>
                  <a:close/>
                </a:path>
                <a:path w="831850" h="166370">
                  <a:moveTo>
                    <a:pt x="510006" y="134607"/>
                  </a:moveTo>
                  <a:lnTo>
                    <a:pt x="510006" y="159829"/>
                  </a:lnTo>
                  <a:lnTo>
                    <a:pt x="514121" y="161607"/>
                  </a:lnTo>
                  <a:lnTo>
                    <a:pt x="518579" y="163029"/>
                  </a:lnTo>
                  <a:lnTo>
                    <a:pt x="528192" y="165163"/>
                  </a:lnTo>
                  <a:lnTo>
                    <a:pt x="533006" y="165862"/>
                  </a:lnTo>
                  <a:lnTo>
                    <a:pt x="537806" y="165862"/>
                  </a:lnTo>
                  <a:lnTo>
                    <a:pt x="573554" y="151549"/>
                  </a:lnTo>
                  <a:lnTo>
                    <a:pt x="577141" y="145618"/>
                  </a:lnTo>
                  <a:lnTo>
                    <a:pt x="542607" y="145618"/>
                  </a:lnTo>
                  <a:lnTo>
                    <a:pt x="538492" y="145262"/>
                  </a:lnTo>
                  <a:lnTo>
                    <a:pt x="533692" y="145262"/>
                  </a:lnTo>
                  <a:lnTo>
                    <a:pt x="528878" y="144195"/>
                  </a:lnTo>
                  <a:lnTo>
                    <a:pt x="524421" y="142430"/>
                  </a:lnTo>
                  <a:lnTo>
                    <a:pt x="519277" y="140296"/>
                  </a:lnTo>
                  <a:lnTo>
                    <a:pt x="514464" y="137807"/>
                  </a:lnTo>
                  <a:lnTo>
                    <a:pt x="510006" y="134607"/>
                  </a:lnTo>
                  <a:close/>
                </a:path>
                <a:path w="831850" h="166370">
                  <a:moveTo>
                    <a:pt x="554621" y="51142"/>
                  </a:moveTo>
                  <a:lnTo>
                    <a:pt x="550506" y="51142"/>
                  </a:lnTo>
                  <a:lnTo>
                    <a:pt x="542562" y="51542"/>
                  </a:lnTo>
                  <a:lnTo>
                    <a:pt x="510419" y="77867"/>
                  </a:lnTo>
                  <a:lnTo>
                    <a:pt x="509663" y="84886"/>
                  </a:lnTo>
                  <a:lnTo>
                    <a:pt x="509663" y="91630"/>
                  </a:lnTo>
                  <a:lnTo>
                    <a:pt x="535063" y="117208"/>
                  </a:lnTo>
                  <a:lnTo>
                    <a:pt x="540550" y="119341"/>
                  </a:lnTo>
                  <a:lnTo>
                    <a:pt x="546036" y="122186"/>
                  </a:lnTo>
                  <a:lnTo>
                    <a:pt x="550849" y="125730"/>
                  </a:lnTo>
                  <a:lnTo>
                    <a:pt x="553592" y="127863"/>
                  </a:lnTo>
                  <a:lnTo>
                    <a:pt x="554964" y="131064"/>
                  </a:lnTo>
                  <a:lnTo>
                    <a:pt x="554964" y="137807"/>
                  </a:lnTo>
                  <a:lnTo>
                    <a:pt x="553592" y="141008"/>
                  </a:lnTo>
                  <a:lnTo>
                    <a:pt x="550849" y="142786"/>
                  </a:lnTo>
                  <a:lnTo>
                    <a:pt x="547077" y="144551"/>
                  </a:lnTo>
                  <a:lnTo>
                    <a:pt x="542607" y="145618"/>
                  </a:lnTo>
                  <a:lnTo>
                    <a:pt x="577141" y="145618"/>
                  </a:lnTo>
                  <a:lnTo>
                    <a:pt x="579410" y="138855"/>
                  </a:lnTo>
                  <a:lnTo>
                    <a:pt x="580021" y="131775"/>
                  </a:lnTo>
                  <a:lnTo>
                    <a:pt x="580364" y="125018"/>
                  </a:lnTo>
                  <a:lnTo>
                    <a:pt x="578307" y="118275"/>
                  </a:lnTo>
                  <a:lnTo>
                    <a:pt x="547763" y="97320"/>
                  </a:lnTo>
                  <a:lnTo>
                    <a:pt x="542607" y="94830"/>
                  </a:lnTo>
                  <a:lnTo>
                    <a:pt x="538149" y="91274"/>
                  </a:lnTo>
                  <a:lnTo>
                    <a:pt x="535749" y="89154"/>
                  </a:lnTo>
                  <a:lnTo>
                    <a:pt x="534377" y="85953"/>
                  </a:lnTo>
                  <a:lnTo>
                    <a:pt x="534720" y="82753"/>
                  </a:lnTo>
                  <a:lnTo>
                    <a:pt x="534720" y="79921"/>
                  </a:lnTo>
                  <a:lnTo>
                    <a:pt x="536092" y="76720"/>
                  </a:lnTo>
                  <a:lnTo>
                    <a:pt x="538835" y="74587"/>
                  </a:lnTo>
                  <a:lnTo>
                    <a:pt x="541921" y="72453"/>
                  </a:lnTo>
                  <a:lnTo>
                    <a:pt x="546036" y="71386"/>
                  </a:lnTo>
                  <a:lnTo>
                    <a:pt x="574522" y="71386"/>
                  </a:lnTo>
                  <a:lnTo>
                    <a:pt x="574522" y="55765"/>
                  </a:lnTo>
                  <a:lnTo>
                    <a:pt x="570750" y="54343"/>
                  </a:lnTo>
                  <a:lnTo>
                    <a:pt x="566627" y="53274"/>
                  </a:lnTo>
                  <a:lnTo>
                    <a:pt x="562863" y="52565"/>
                  </a:lnTo>
                  <a:lnTo>
                    <a:pt x="558736" y="51498"/>
                  </a:lnTo>
                  <a:lnTo>
                    <a:pt x="554621" y="51142"/>
                  </a:lnTo>
                  <a:close/>
                </a:path>
                <a:path w="831850" h="166370">
                  <a:moveTo>
                    <a:pt x="574522" y="71386"/>
                  </a:moveTo>
                  <a:lnTo>
                    <a:pt x="546036" y="71386"/>
                  </a:lnTo>
                  <a:lnTo>
                    <a:pt x="549821" y="71742"/>
                  </a:lnTo>
                  <a:lnTo>
                    <a:pt x="554278" y="71742"/>
                  </a:lnTo>
                  <a:lnTo>
                    <a:pt x="558736" y="72809"/>
                  </a:lnTo>
                  <a:lnTo>
                    <a:pt x="562863" y="74231"/>
                  </a:lnTo>
                  <a:lnTo>
                    <a:pt x="571093" y="77787"/>
                  </a:lnTo>
                  <a:lnTo>
                    <a:pt x="574522" y="80264"/>
                  </a:lnTo>
                  <a:lnTo>
                    <a:pt x="574522" y="71386"/>
                  </a:lnTo>
                  <a:close/>
                </a:path>
                <a:path w="831850" h="166370">
                  <a:moveTo>
                    <a:pt x="646607" y="51498"/>
                  </a:moveTo>
                  <a:lnTo>
                    <a:pt x="605421" y="67487"/>
                  </a:lnTo>
                  <a:lnTo>
                    <a:pt x="590664" y="110464"/>
                  </a:lnTo>
                  <a:lnTo>
                    <a:pt x="591286" y="121526"/>
                  </a:lnTo>
                  <a:lnTo>
                    <a:pt x="614135" y="157371"/>
                  </a:lnTo>
                  <a:lnTo>
                    <a:pt x="644537" y="165506"/>
                  </a:lnTo>
                  <a:lnTo>
                    <a:pt x="655546" y="165064"/>
                  </a:lnTo>
                  <a:lnTo>
                    <a:pt x="666164" y="162225"/>
                  </a:lnTo>
                  <a:lnTo>
                    <a:pt x="676007" y="157121"/>
                  </a:lnTo>
                  <a:lnTo>
                    <a:pt x="684695" y="149885"/>
                  </a:lnTo>
                  <a:lnTo>
                    <a:pt x="688084" y="145262"/>
                  </a:lnTo>
                  <a:lnTo>
                    <a:pt x="637336" y="145262"/>
                  </a:lnTo>
                  <a:lnTo>
                    <a:pt x="629437" y="142074"/>
                  </a:lnTo>
                  <a:lnTo>
                    <a:pt x="616476" y="107619"/>
                  </a:lnTo>
                  <a:lnTo>
                    <a:pt x="616712" y="102487"/>
                  </a:lnTo>
                  <a:lnTo>
                    <a:pt x="637336" y="73164"/>
                  </a:lnTo>
                  <a:lnTo>
                    <a:pt x="649522" y="73164"/>
                  </a:lnTo>
                  <a:lnTo>
                    <a:pt x="653465" y="72809"/>
                  </a:lnTo>
                  <a:lnTo>
                    <a:pt x="689847" y="72809"/>
                  </a:lnTo>
                  <a:lnTo>
                    <a:pt x="685380" y="66421"/>
                  </a:lnTo>
                  <a:lnTo>
                    <a:pt x="677009" y="59594"/>
                  </a:lnTo>
                  <a:lnTo>
                    <a:pt x="667542" y="54697"/>
                  </a:lnTo>
                  <a:lnTo>
                    <a:pt x="657300" y="51931"/>
                  </a:lnTo>
                  <a:lnTo>
                    <a:pt x="646607" y="51498"/>
                  </a:lnTo>
                  <a:close/>
                </a:path>
                <a:path w="831850" h="166370">
                  <a:moveTo>
                    <a:pt x="645579" y="144551"/>
                  </a:moveTo>
                  <a:lnTo>
                    <a:pt x="637336" y="145262"/>
                  </a:lnTo>
                  <a:lnTo>
                    <a:pt x="688084" y="145262"/>
                  </a:lnTo>
                  <a:lnTo>
                    <a:pt x="688345" y="144907"/>
                  </a:lnTo>
                  <a:lnTo>
                    <a:pt x="653465" y="144907"/>
                  </a:lnTo>
                  <a:lnTo>
                    <a:pt x="645579" y="144551"/>
                  </a:lnTo>
                  <a:close/>
                </a:path>
                <a:path w="831850" h="166370">
                  <a:moveTo>
                    <a:pt x="689847" y="72809"/>
                  </a:moveTo>
                  <a:lnTo>
                    <a:pt x="653465" y="72809"/>
                  </a:lnTo>
                  <a:lnTo>
                    <a:pt x="661022" y="76009"/>
                  </a:lnTo>
                  <a:lnTo>
                    <a:pt x="666165" y="82042"/>
                  </a:lnTo>
                  <a:lnTo>
                    <a:pt x="669559" y="88157"/>
                  </a:lnTo>
                  <a:lnTo>
                    <a:pt x="671956" y="94702"/>
                  </a:lnTo>
                  <a:lnTo>
                    <a:pt x="673259" y="101578"/>
                  </a:lnTo>
                  <a:lnTo>
                    <a:pt x="673254" y="115850"/>
                  </a:lnTo>
                  <a:lnTo>
                    <a:pt x="653465" y="144907"/>
                  </a:lnTo>
                  <a:lnTo>
                    <a:pt x="688345" y="144907"/>
                  </a:lnTo>
                  <a:lnTo>
                    <a:pt x="691442" y="140682"/>
                  </a:lnTo>
                  <a:lnTo>
                    <a:pt x="696193" y="130348"/>
                  </a:lnTo>
                  <a:lnTo>
                    <a:pt x="698884" y="119215"/>
                  </a:lnTo>
                  <a:lnTo>
                    <a:pt x="699452" y="107619"/>
                  </a:lnTo>
                  <a:lnTo>
                    <a:pt x="698895" y="96335"/>
                  </a:lnTo>
                  <a:lnTo>
                    <a:pt x="696279" y="85553"/>
                  </a:lnTo>
                  <a:lnTo>
                    <a:pt x="691731" y="75505"/>
                  </a:lnTo>
                  <a:lnTo>
                    <a:pt x="689847" y="72809"/>
                  </a:lnTo>
                  <a:close/>
                </a:path>
                <a:path w="831850" h="166370">
                  <a:moveTo>
                    <a:pt x="649522" y="73164"/>
                  </a:moveTo>
                  <a:lnTo>
                    <a:pt x="637336" y="73164"/>
                  </a:lnTo>
                  <a:lnTo>
                    <a:pt x="645579" y="73520"/>
                  </a:lnTo>
                  <a:lnTo>
                    <a:pt x="649522" y="73164"/>
                  </a:lnTo>
                  <a:close/>
                </a:path>
                <a:path w="831850" h="166370">
                  <a:moveTo>
                    <a:pt x="806195" y="75298"/>
                  </a:moveTo>
                  <a:lnTo>
                    <a:pt x="781824" y="75298"/>
                  </a:lnTo>
                  <a:lnTo>
                    <a:pt x="780582" y="126441"/>
                  </a:lnTo>
                  <a:lnTo>
                    <a:pt x="780576" y="138672"/>
                  </a:lnTo>
                  <a:lnTo>
                    <a:pt x="781954" y="145402"/>
                  </a:lnTo>
                  <a:lnTo>
                    <a:pt x="812025" y="166217"/>
                  </a:lnTo>
                  <a:lnTo>
                    <a:pt x="815809" y="166217"/>
                  </a:lnTo>
                  <a:lnTo>
                    <a:pt x="819581" y="165862"/>
                  </a:lnTo>
                  <a:lnTo>
                    <a:pt x="823010" y="165163"/>
                  </a:lnTo>
                  <a:lnTo>
                    <a:pt x="825753" y="164807"/>
                  </a:lnTo>
                  <a:lnTo>
                    <a:pt x="828497" y="163741"/>
                  </a:lnTo>
                  <a:lnTo>
                    <a:pt x="830910" y="162674"/>
                  </a:lnTo>
                  <a:lnTo>
                    <a:pt x="830910" y="145262"/>
                  </a:lnTo>
                  <a:lnTo>
                    <a:pt x="816495" y="145262"/>
                  </a:lnTo>
                  <a:lnTo>
                    <a:pt x="812711" y="143497"/>
                  </a:lnTo>
                  <a:lnTo>
                    <a:pt x="809624" y="140652"/>
                  </a:lnTo>
                  <a:lnTo>
                    <a:pt x="806881" y="136385"/>
                  </a:lnTo>
                  <a:lnTo>
                    <a:pt x="805853" y="131419"/>
                  </a:lnTo>
                  <a:lnTo>
                    <a:pt x="806195" y="126441"/>
                  </a:lnTo>
                  <a:lnTo>
                    <a:pt x="806195" y="75298"/>
                  </a:lnTo>
                  <a:close/>
                </a:path>
                <a:path w="831850" h="166370">
                  <a:moveTo>
                    <a:pt x="744766" y="75298"/>
                  </a:moveTo>
                  <a:lnTo>
                    <a:pt x="719366" y="75298"/>
                  </a:lnTo>
                  <a:lnTo>
                    <a:pt x="719366" y="163741"/>
                  </a:lnTo>
                  <a:lnTo>
                    <a:pt x="744766" y="163741"/>
                  </a:lnTo>
                  <a:lnTo>
                    <a:pt x="744766" y="75298"/>
                  </a:lnTo>
                  <a:close/>
                </a:path>
                <a:path w="831850" h="166370">
                  <a:moveTo>
                    <a:pt x="830910" y="141363"/>
                  </a:moveTo>
                  <a:lnTo>
                    <a:pt x="829538" y="142430"/>
                  </a:lnTo>
                  <a:lnTo>
                    <a:pt x="827468" y="143141"/>
                  </a:lnTo>
                  <a:lnTo>
                    <a:pt x="824039" y="144551"/>
                  </a:lnTo>
                  <a:lnTo>
                    <a:pt x="822324" y="144907"/>
                  </a:lnTo>
                  <a:lnTo>
                    <a:pt x="820610" y="144907"/>
                  </a:lnTo>
                  <a:lnTo>
                    <a:pt x="816495" y="145262"/>
                  </a:lnTo>
                  <a:lnTo>
                    <a:pt x="830910" y="145262"/>
                  </a:lnTo>
                  <a:lnTo>
                    <a:pt x="830910" y="141363"/>
                  </a:lnTo>
                  <a:close/>
                </a:path>
                <a:path w="831850" h="166370">
                  <a:moveTo>
                    <a:pt x="831253" y="54343"/>
                  </a:moveTo>
                  <a:lnTo>
                    <a:pt x="701852" y="54343"/>
                  </a:lnTo>
                  <a:lnTo>
                    <a:pt x="701852" y="75298"/>
                  </a:lnTo>
                  <a:lnTo>
                    <a:pt x="831253" y="75298"/>
                  </a:lnTo>
                  <a:lnTo>
                    <a:pt x="831253" y="54343"/>
                  </a:lnTo>
                  <a:close/>
                </a:path>
                <a:path w="831850" h="166370">
                  <a:moveTo>
                    <a:pt x="763295" y="0"/>
                  </a:moveTo>
                  <a:lnTo>
                    <a:pt x="757796" y="0"/>
                  </a:lnTo>
                  <a:lnTo>
                    <a:pt x="750175" y="522"/>
                  </a:lnTo>
                  <a:lnTo>
                    <a:pt x="719869" y="31534"/>
                  </a:lnTo>
                  <a:lnTo>
                    <a:pt x="719366" y="39420"/>
                  </a:lnTo>
                  <a:lnTo>
                    <a:pt x="719366" y="54343"/>
                  </a:lnTo>
                  <a:lnTo>
                    <a:pt x="744067" y="54343"/>
                  </a:lnTo>
                  <a:lnTo>
                    <a:pt x="744067" y="41198"/>
                  </a:lnTo>
                  <a:lnTo>
                    <a:pt x="743381" y="35877"/>
                  </a:lnTo>
                  <a:lnTo>
                    <a:pt x="745108" y="30543"/>
                  </a:lnTo>
                  <a:lnTo>
                    <a:pt x="748195" y="26289"/>
                  </a:lnTo>
                  <a:lnTo>
                    <a:pt x="751281" y="22733"/>
                  </a:lnTo>
                  <a:lnTo>
                    <a:pt x="755738" y="20955"/>
                  </a:lnTo>
                  <a:lnTo>
                    <a:pt x="771867" y="20955"/>
                  </a:lnTo>
                  <a:lnTo>
                    <a:pt x="771867" y="1778"/>
                  </a:lnTo>
                  <a:lnTo>
                    <a:pt x="769810" y="1066"/>
                  </a:lnTo>
                  <a:lnTo>
                    <a:pt x="765695" y="355"/>
                  </a:lnTo>
                  <a:lnTo>
                    <a:pt x="763295" y="0"/>
                  </a:lnTo>
                  <a:close/>
                </a:path>
                <a:path w="831850" h="166370">
                  <a:moveTo>
                    <a:pt x="806195" y="22021"/>
                  </a:moveTo>
                  <a:lnTo>
                    <a:pt x="781138" y="29832"/>
                  </a:lnTo>
                  <a:lnTo>
                    <a:pt x="781138" y="54343"/>
                  </a:lnTo>
                  <a:lnTo>
                    <a:pt x="806195" y="54343"/>
                  </a:lnTo>
                  <a:lnTo>
                    <a:pt x="806195" y="22021"/>
                  </a:lnTo>
                  <a:close/>
                </a:path>
                <a:path w="831850" h="166370">
                  <a:moveTo>
                    <a:pt x="771867" y="20955"/>
                  </a:moveTo>
                  <a:lnTo>
                    <a:pt x="755738" y="20955"/>
                  </a:lnTo>
                  <a:lnTo>
                    <a:pt x="760209" y="21310"/>
                  </a:lnTo>
                  <a:lnTo>
                    <a:pt x="762609" y="21310"/>
                  </a:lnTo>
                  <a:lnTo>
                    <a:pt x="765009" y="21666"/>
                  </a:lnTo>
                  <a:lnTo>
                    <a:pt x="767410" y="22377"/>
                  </a:lnTo>
                  <a:lnTo>
                    <a:pt x="769124" y="22733"/>
                  </a:lnTo>
                  <a:lnTo>
                    <a:pt x="771867" y="24155"/>
                  </a:lnTo>
                  <a:lnTo>
                    <a:pt x="771867" y="20955"/>
                  </a:lnTo>
                  <a:close/>
                </a:path>
              </a:pathLst>
            </a:custGeom>
            <a:solidFill>
              <a:srgbClr val="EAEAE8"/>
            </a:solidFill>
          </p:spPr>
          <p:txBody>
            <a:bodyPr wrap="square" lIns="0" tIns="0" rIns="0" bIns="0" rtlCol="0"/>
            <a:lstStyle/>
            <a:p>
              <a:endParaRPr/>
            </a:p>
          </p:txBody>
        </p:sp>
        <p:sp>
          <p:nvSpPr>
            <p:cNvPr id="94" name="object 27">
              <a:extLst>
                <a:ext uri="{FF2B5EF4-FFF2-40B4-BE49-F238E27FC236}">
                  <a16:creationId xmlns:a16="http://schemas.microsoft.com/office/drawing/2014/main" id="{A5AEBB84-82DD-4E02-A0D5-7BF94B5020B6}"/>
                </a:ext>
              </a:extLst>
            </p:cNvPr>
            <p:cNvSpPr/>
            <p:nvPr/>
          </p:nvSpPr>
          <p:spPr>
            <a:xfrm>
              <a:off x="11750040" y="7439377"/>
              <a:ext cx="207010" cy="119380"/>
            </a:xfrm>
            <a:custGeom>
              <a:avLst/>
              <a:gdLst/>
              <a:ahLst/>
              <a:cxnLst/>
              <a:rect l="l" t="t" r="r" b="b"/>
              <a:pathLst>
                <a:path w="207009" h="119379">
                  <a:moveTo>
                    <a:pt x="15697" y="469"/>
                  </a:moveTo>
                  <a:lnTo>
                    <a:pt x="4648" y="469"/>
                  </a:lnTo>
                  <a:lnTo>
                    <a:pt x="0" y="4267"/>
                  </a:lnTo>
                  <a:lnTo>
                    <a:pt x="0" y="9982"/>
                  </a:lnTo>
                  <a:lnTo>
                    <a:pt x="584" y="11874"/>
                  </a:lnTo>
                  <a:lnTo>
                    <a:pt x="1168" y="13309"/>
                  </a:lnTo>
                  <a:lnTo>
                    <a:pt x="44183" y="111213"/>
                  </a:lnTo>
                  <a:lnTo>
                    <a:pt x="45923" y="115963"/>
                  </a:lnTo>
                  <a:lnTo>
                    <a:pt x="50571" y="118821"/>
                  </a:lnTo>
                  <a:lnTo>
                    <a:pt x="62204" y="118821"/>
                  </a:lnTo>
                  <a:lnTo>
                    <a:pt x="66268" y="116446"/>
                  </a:lnTo>
                  <a:lnTo>
                    <a:pt x="68021" y="111213"/>
                  </a:lnTo>
                  <a:lnTo>
                    <a:pt x="76326" y="91732"/>
                  </a:lnTo>
                  <a:lnTo>
                    <a:pt x="56388" y="91732"/>
                  </a:lnTo>
                  <a:lnTo>
                    <a:pt x="20929" y="7594"/>
                  </a:lnTo>
                  <a:lnTo>
                    <a:pt x="19773" y="3327"/>
                  </a:lnTo>
                  <a:lnTo>
                    <a:pt x="15697" y="469"/>
                  </a:lnTo>
                  <a:close/>
                </a:path>
                <a:path w="207009" h="119379">
                  <a:moveTo>
                    <a:pt x="123866" y="28041"/>
                  </a:moveTo>
                  <a:lnTo>
                    <a:pt x="103479" y="28041"/>
                  </a:lnTo>
                  <a:lnTo>
                    <a:pt x="138938" y="111213"/>
                  </a:lnTo>
                  <a:lnTo>
                    <a:pt x="141262" y="115963"/>
                  </a:lnTo>
                  <a:lnTo>
                    <a:pt x="145326" y="118821"/>
                  </a:lnTo>
                  <a:lnTo>
                    <a:pt x="156375" y="118821"/>
                  </a:lnTo>
                  <a:lnTo>
                    <a:pt x="160451" y="116446"/>
                  </a:lnTo>
                  <a:lnTo>
                    <a:pt x="162775" y="111213"/>
                  </a:lnTo>
                  <a:lnTo>
                    <a:pt x="171335" y="91732"/>
                  </a:lnTo>
                  <a:lnTo>
                    <a:pt x="150558" y="91732"/>
                  </a:lnTo>
                  <a:lnTo>
                    <a:pt x="123866" y="28041"/>
                  </a:lnTo>
                  <a:close/>
                </a:path>
                <a:path w="207009" h="119379">
                  <a:moveTo>
                    <a:pt x="109867" y="0"/>
                  </a:moveTo>
                  <a:lnTo>
                    <a:pt x="97078" y="0"/>
                  </a:lnTo>
                  <a:lnTo>
                    <a:pt x="94170" y="3327"/>
                  </a:lnTo>
                  <a:lnTo>
                    <a:pt x="92430" y="7124"/>
                  </a:lnTo>
                  <a:lnTo>
                    <a:pt x="56388" y="91732"/>
                  </a:lnTo>
                  <a:lnTo>
                    <a:pt x="76326" y="91732"/>
                  </a:lnTo>
                  <a:lnTo>
                    <a:pt x="103479" y="28041"/>
                  </a:lnTo>
                  <a:lnTo>
                    <a:pt x="123866" y="28041"/>
                  </a:lnTo>
                  <a:lnTo>
                    <a:pt x="115100" y="7124"/>
                  </a:lnTo>
                  <a:lnTo>
                    <a:pt x="113360" y="2844"/>
                  </a:lnTo>
                  <a:lnTo>
                    <a:pt x="109867" y="0"/>
                  </a:lnTo>
                  <a:close/>
                </a:path>
                <a:path w="207009" h="119379">
                  <a:moveTo>
                    <a:pt x="202298" y="469"/>
                  </a:moveTo>
                  <a:lnTo>
                    <a:pt x="191262" y="469"/>
                  </a:lnTo>
                  <a:lnTo>
                    <a:pt x="187769" y="3327"/>
                  </a:lnTo>
                  <a:lnTo>
                    <a:pt x="186601" y="7124"/>
                  </a:lnTo>
                  <a:lnTo>
                    <a:pt x="150558" y="91732"/>
                  </a:lnTo>
                  <a:lnTo>
                    <a:pt x="171335" y="91732"/>
                  </a:lnTo>
                  <a:lnTo>
                    <a:pt x="205790" y="13309"/>
                  </a:lnTo>
                  <a:lnTo>
                    <a:pt x="206375" y="11874"/>
                  </a:lnTo>
                  <a:lnTo>
                    <a:pt x="206946" y="9982"/>
                  </a:lnTo>
                  <a:lnTo>
                    <a:pt x="206946" y="4267"/>
                  </a:lnTo>
                  <a:lnTo>
                    <a:pt x="202298" y="469"/>
                  </a:lnTo>
                  <a:close/>
                </a:path>
              </a:pathLst>
            </a:custGeom>
            <a:solidFill>
              <a:srgbClr val="EAEAE8"/>
            </a:solidFill>
          </p:spPr>
          <p:txBody>
            <a:bodyPr wrap="square" lIns="0" tIns="0" rIns="0" bIns="0" rtlCol="0"/>
            <a:lstStyle/>
            <a:p>
              <a:endParaRPr/>
            </a:p>
          </p:txBody>
        </p:sp>
        <p:sp>
          <p:nvSpPr>
            <p:cNvPr id="95" name="object 28">
              <a:extLst>
                <a:ext uri="{FF2B5EF4-FFF2-40B4-BE49-F238E27FC236}">
                  <a16:creationId xmlns:a16="http://schemas.microsoft.com/office/drawing/2014/main" id="{99749156-EBFA-4694-9057-D35CCC3D0176}"/>
                </a:ext>
              </a:extLst>
            </p:cNvPr>
            <p:cNvSpPr/>
            <p:nvPr/>
          </p:nvSpPr>
          <p:spPr>
            <a:xfrm>
              <a:off x="12106972" y="7439843"/>
              <a:ext cx="210439" cy="119303"/>
            </a:xfrm>
            <a:prstGeom prst="rect">
              <a:avLst/>
            </a:prstGeom>
            <a:blipFill>
              <a:blip r:embed="rId11" cstate="print"/>
              <a:stretch>
                <a:fillRect/>
              </a:stretch>
            </a:blipFill>
          </p:spPr>
          <p:txBody>
            <a:bodyPr wrap="square" lIns="0" tIns="0" rIns="0" bIns="0" rtlCol="0"/>
            <a:lstStyle/>
            <a:p>
              <a:endParaRPr/>
            </a:p>
          </p:txBody>
        </p:sp>
        <p:sp>
          <p:nvSpPr>
            <p:cNvPr id="96" name="object 29">
              <a:extLst>
                <a:ext uri="{FF2B5EF4-FFF2-40B4-BE49-F238E27FC236}">
                  <a16:creationId xmlns:a16="http://schemas.microsoft.com/office/drawing/2014/main" id="{A5C0E147-D858-42DB-94CB-D9B1266BFB01}"/>
                </a:ext>
              </a:extLst>
            </p:cNvPr>
            <p:cNvSpPr/>
            <p:nvPr/>
          </p:nvSpPr>
          <p:spPr>
            <a:xfrm>
              <a:off x="11957572" y="7439370"/>
              <a:ext cx="123825" cy="120014"/>
            </a:xfrm>
            <a:custGeom>
              <a:avLst/>
              <a:gdLst/>
              <a:ahLst/>
              <a:cxnLst/>
              <a:rect l="l" t="t" r="r" b="b"/>
              <a:pathLst>
                <a:path w="123825" h="120015">
                  <a:moveTo>
                    <a:pt x="60452" y="46101"/>
                  </a:moveTo>
                  <a:lnTo>
                    <a:pt x="35800" y="48493"/>
                  </a:lnTo>
                  <a:lnTo>
                    <a:pt x="16710" y="55610"/>
                  </a:lnTo>
                  <a:lnTo>
                    <a:pt x="4377" y="67360"/>
                  </a:lnTo>
                  <a:lnTo>
                    <a:pt x="0" y="83654"/>
                  </a:lnTo>
                  <a:lnTo>
                    <a:pt x="4505" y="99322"/>
                  </a:lnTo>
                  <a:lnTo>
                    <a:pt x="16422" y="110624"/>
                  </a:lnTo>
                  <a:lnTo>
                    <a:pt x="33352" y="117471"/>
                  </a:lnTo>
                  <a:lnTo>
                    <a:pt x="52895" y="119773"/>
                  </a:lnTo>
                  <a:lnTo>
                    <a:pt x="70048" y="118125"/>
                  </a:lnTo>
                  <a:lnTo>
                    <a:pt x="84145" y="113715"/>
                  </a:lnTo>
                  <a:lnTo>
                    <a:pt x="95406" y="107343"/>
                  </a:lnTo>
                  <a:lnTo>
                    <a:pt x="96954" y="105994"/>
                  </a:lnTo>
                  <a:lnTo>
                    <a:pt x="56972" y="105994"/>
                  </a:lnTo>
                  <a:lnTo>
                    <a:pt x="43336" y="104501"/>
                  </a:lnTo>
                  <a:lnTo>
                    <a:pt x="32046" y="100114"/>
                  </a:lnTo>
                  <a:lnTo>
                    <a:pt x="24355" y="92964"/>
                  </a:lnTo>
                  <a:lnTo>
                    <a:pt x="21513" y="83185"/>
                  </a:lnTo>
                  <a:lnTo>
                    <a:pt x="21513" y="82702"/>
                  </a:lnTo>
                  <a:lnTo>
                    <a:pt x="24201" y="72972"/>
                  </a:lnTo>
                  <a:lnTo>
                    <a:pt x="32119" y="65473"/>
                  </a:lnTo>
                  <a:lnTo>
                    <a:pt x="45050" y="60647"/>
                  </a:lnTo>
                  <a:lnTo>
                    <a:pt x="62776" y="58940"/>
                  </a:lnTo>
                  <a:lnTo>
                    <a:pt x="123825" y="58940"/>
                  </a:lnTo>
                  <a:lnTo>
                    <a:pt x="123825" y="50863"/>
                  </a:lnTo>
                  <a:lnTo>
                    <a:pt x="104051" y="50863"/>
                  </a:lnTo>
                  <a:lnTo>
                    <a:pt x="94377" y="48913"/>
                  </a:lnTo>
                  <a:lnTo>
                    <a:pt x="84213" y="47410"/>
                  </a:lnTo>
                  <a:lnTo>
                    <a:pt x="73068" y="46443"/>
                  </a:lnTo>
                  <a:lnTo>
                    <a:pt x="60452" y="46101"/>
                  </a:lnTo>
                  <a:close/>
                </a:path>
                <a:path w="123825" h="120015">
                  <a:moveTo>
                    <a:pt x="123825" y="99809"/>
                  </a:moveTo>
                  <a:lnTo>
                    <a:pt x="104051" y="99809"/>
                  </a:lnTo>
                  <a:lnTo>
                    <a:pt x="104051" y="115023"/>
                  </a:lnTo>
                  <a:lnTo>
                    <a:pt x="108127" y="118821"/>
                  </a:lnTo>
                  <a:lnTo>
                    <a:pt x="119164" y="118821"/>
                  </a:lnTo>
                  <a:lnTo>
                    <a:pt x="123825" y="115023"/>
                  </a:lnTo>
                  <a:lnTo>
                    <a:pt x="123825" y="99809"/>
                  </a:lnTo>
                  <a:close/>
                </a:path>
                <a:path w="123825" h="120015">
                  <a:moveTo>
                    <a:pt x="123825" y="58940"/>
                  </a:moveTo>
                  <a:lnTo>
                    <a:pt x="62776" y="58940"/>
                  </a:lnTo>
                  <a:lnTo>
                    <a:pt x="74868" y="59348"/>
                  </a:lnTo>
                  <a:lnTo>
                    <a:pt x="85813" y="60425"/>
                  </a:lnTo>
                  <a:lnTo>
                    <a:pt x="95558" y="61946"/>
                  </a:lnTo>
                  <a:lnTo>
                    <a:pt x="104051" y="63690"/>
                  </a:lnTo>
                  <a:lnTo>
                    <a:pt x="104051" y="75095"/>
                  </a:lnTo>
                  <a:lnTo>
                    <a:pt x="100291" y="87547"/>
                  </a:lnTo>
                  <a:lnTo>
                    <a:pt x="90103" y="97321"/>
                  </a:lnTo>
                  <a:lnTo>
                    <a:pt x="75118" y="103707"/>
                  </a:lnTo>
                  <a:lnTo>
                    <a:pt x="56972" y="105994"/>
                  </a:lnTo>
                  <a:lnTo>
                    <a:pt x="96954" y="105994"/>
                  </a:lnTo>
                  <a:lnTo>
                    <a:pt x="104051" y="99809"/>
                  </a:lnTo>
                  <a:lnTo>
                    <a:pt x="123825" y="99809"/>
                  </a:lnTo>
                  <a:lnTo>
                    <a:pt x="123825" y="58940"/>
                  </a:lnTo>
                  <a:close/>
                </a:path>
                <a:path w="123825" h="120015">
                  <a:moveTo>
                    <a:pt x="112034" y="15684"/>
                  </a:moveTo>
                  <a:lnTo>
                    <a:pt x="62204" y="15684"/>
                  </a:lnTo>
                  <a:lnTo>
                    <a:pt x="79780" y="17646"/>
                  </a:lnTo>
                  <a:lnTo>
                    <a:pt x="92938" y="23529"/>
                  </a:lnTo>
                  <a:lnTo>
                    <a:pt x="101191" y="33333"/>
                  </a:lnTo>
                  <a:lnTo>
                    <a:pt x="103953" y="46583"/>
                  </a:lnTo>
                  <a:lnTo>
                    <a:pt x="104051" y="50863"/>
                  </a:lnTo>
                  <a:lnTo>
                    <a:pt x="123825" y="50863"/>
                  </a:lnTo>
                  <a:lnTo>
                    <a:pt x="123780" y="46101"/>
                  </a:lnTo>
                  <a:lnTo>
                    <a:pt x="122861" y="36165"/>
                  </a:lnTo>
                  <a:lnTo>
                    <a:pt x="120045" y="27039"/>
                  </a:lnTo>
                  <a:lnTo>
                    <a:pt x="115482" y="19249"/>
                  </a:lnTo>
                  <a:lnTo>
                    <a:pt x="112034" y="15684"/>
                  </a:lnTo>
                  <a:close/>
                </a:path>
                <a:path w="123825" h="120015">
                  <a:moveTo>
                    <a:pt x="63944" y="0"/>
                  </a:moveTo>
                  <a:lnTo>
                    <a:pt x="21513" y="6654"/>
                  </a:lnTo>
                  <a:lnTo>
                    <a:pt x="15697" y="9982"/>
                  </a:lnTo>
                  <a:lnTo>
                    <a:pt x="15697" y="18059"/>
                  </a:lnTo>
                  <a:lnTo>
                    <a:pt x="20345" y="21386"/>
                  </a:lnTo>
                  <a:lnTo>
                    <a:pt x="27901" y="21386"/>
                  </a:lnTo>
                  <a:lnTo>
                    <a:pt x="29070" y="20916"/>
                  </a:lnTo>
                  <a:lnTo>
                    <a:pt x="36699" y="18497"/>
                  </a:lnTo>
                  <a:lnTo>
                    <a:pt x="44327" y="16876"/>
                  </a:lnTo>
                  <a:lnTo>
                    <a:pt x="52610" y="15968"/>
                  </a:lnTo>
                  <a:lnTo>
                    <a:pt x="62204" y="15684"/>
                  </a:lnTo>
                  <a:lnTo>
                    <a:pt x="112034" y="15684"/>
                  </a:lnTo>
                  <a:lnTo>
                    <a:pt x="109283" y="12839"/>
                  </a:lnTo>
                  <a:lnTo>
                    <a:pt x="100809" y="7222"/>
                  </a:lnTo>
                  <a:lnTo>
                    <a:pt x="90319" y="3209"/>
                  </a:lnTo>
                  <a:lnTo>
                    <a:pt x="77976" y="802"/>
                  </a:lnTo>
                  <a:lnTo>
                    <a:pt x="63944" y="0"/>
                  </a:lnTo>
                  <a:close/>
                </a:path>
              </a:pathLst>
            </a:custGeom>
            <a:solidFill>
              <a:srgbClr val="EAEAE8"/>
            </a:solidFill>
          </p:spPr>
          <p:txBody>
            <a:bodyPr wrap="square" lIns="0" tIns="0" rIns="0" bIns="0" rtlCol="0"/>
            <a:lstStyle/>
            <a:p>
              <a:endParaRPr/>
            </a:p>
          </p:txBody>
        </p:sp>
        <p:sp>
          <p:nvSpPr>
            <p:cNvPr id="97" name="object 30">
              <a:extLst>
                <a:ext uri="{FF2B5EF4-FFF2-40B4-BE49-F238E27FC236}">
                  <a16:creationId xmlns:a16="http://schemas.microsoft.com/office/drawing/2014/main" id="{B79667A3-84B0-42B1-956E-8F18D7CC2E23}"/>
                </a:ext>
              </a:extLst>
            </p:cNvPr>
            <p:cNvSpPr/>
            <p:nvPr/>
          </p:nvSpPr>
          <p:spPr>
            <a:xfrm>
              <a:off x="11372870" y="7437352"/>
              <a:ext cx="368935" cy="122555"/>
            </a:xfrm>
            <a:custGeom>
              <a:avLst/>
              <a:gdLst/>
              <a:ahLst/>
              <a:cxnLst/>
              <a:rect l="l" t="t" r="r" b="b"/>
              <a:pathLst>
                <a:path w="368934" h="122554">
                  <a:moveTo>
                    <a:pt x="19789" y="0"/>
                  </a:moveTo>
                  <a:lnTo>
                    <a:pt x="11521" y="1549"/>
                  </a:lnTo>
                  <a:lnTo>
                    <a:pt x="4923" y="5364"/>
                  </a:lnTo>
                  <a:lnTo>
                    <a:pt x="991" y="10696"/>
                  </a:lnTo>
                  <a:lnTo>
                    <a:pt x="0" y="16918"/>
                  </a:lnTo>
                  <a:lnTo>
                    <a:pt x="2224" y="23405"/>
                  </a:lnTo>
                  <a:lnTo>
                    <a:pt x="46992" y="103263"/>
                  </a:lnTo>
                  <a:lnTo>
                    <a:pt x="75465" y="122275"/>
                  </a:lnTo>
                  <a:lnTo>
                    <a:pt x="85317" y="120974"/>
                  </a:lnTo>
                  <a:lnTo>
                    <a:pt x="92766" y="117222"/>
                  </a:lnTo>
                  <a:lnTo>
                    <a:pt x="98686" y="111243"/>
                  </a:lnTo>
                  <a:lnTo>
                    <a:pt x="103951" y="103263"/>
                  </a:lnTo>
                  <a:lnTo>
                    <a:pt x="116768" y="80441"/>
                  </a:lnTo>
                  <a:lnTo>
                    <a:pt x="75465" y="80441"/>
                  </a:lnTo>
                  <a:lnTo>
                    <a:pt x="38267" y="9626"/>
                  </a:lnTo>
                  <a:lnTo>
                    <a:pt x="33927" y="4217"/>
                  </a:lnTo>
                  <a:lnTo>
                    <a:pt x="27513" y="948"/>
                  </a:lnTo>
                  <a:lnTo>
                    <a:pt x="19789" y="0"/>
                  </a:lnTo>
                  <a:close/>
                </a:path>
                <a:path w="368934" h="122554">
                  <a:moveTo>
                    <a:pt x="216202" y="30060"/>
                  </a:moveTo>
                  <a:lnTo>
                    <a:pt x="152783" y="30060"/>
                  </a:lnTo>
                  <a:lnTo>
                    <a:pt x="155691" y="32435"/>
                  </a:lnTo>
                  <a:lnTo>
                    <a:pt x="155691" y="103263"/>
                  </a:lnTo>
                  <a:lnTo>
                    <a:pt x="156998" y="110643"/>
                  </a:lnTo>
                  <a:lnTo>
                    <a:pt x="160922" y="116688"/>
                  </a:lnTo>
                  <a:lnTo>
                    <a:pt x="167462" y="120774"/>
                  </a:lnTo>
                  <a:lnTo>
                    <a:pt x="176621" y="122275"/>
                  </a:lnTo>
                  <a:lnTo>
                    <a:pt x="185774" y="120774"/>
                  </a:lnTo>
                  <a:lnTo>
                    <a:pt x="192315" y="116688"/>
                  </a:lnTo>
                  <a:lnTo>
                    <a:pt x="196241" y="110643"/>
                  </a:lnTo>
                  <a:lnTo>
                    <a:pt x="197550" y="103263"/>
                  </a:lnTo>
                  <a:lnTo>
                    <a:pt x="197550" y="47180"/>
                  </a:lnTo>
                  <a:lnTo>
                    <a:pt x="199203" y="39818"/>
                  </a:lnTo>
                  <a:lnTo>
                    <a:pt x="203797" y="34284"/>
                  </a:lnTo>
                  <a:lnTo>
                    <a:pt x="210789" y="30801"/>
                  </a:lnTo>
                  <a:lnTo>
                    <a:pt x="216202" y="30060"/>
                  </a:lnTo>
                  <a:close/>
                </a:path>
                <a:path w="368934" h="122554">
                  <a:moveTo>
                    <a:pt x="305094" y="29590"/>
                  </a:moveTo>
                  <a:lnTo>
                    <a:pt x="219635" y="29590"/>
                  </a:lnTo>
                  <a:lnTo>
                    <a:pt x="228392" y="30867"/>
                  </a:lnTo>
                  <a:lnTo>
                    <a:pt x="235188" y="34461"/>
                  </a:lnTo>
                  <a:lnTo>
                    <a:pt x="239586" y="40016"/>
                  </a:lnTo>
                  <a:lnTo>
                    <a:pt x="241149" y="47180"/>
                  </a:lnTo>
                  <a:lnTo>
                    <a:pt x="241235" y="103263"/>
                  </a:lnTo>
                  <a:lnTo>
                    <a:pt x="242457" y="110166"/>
                  </a:lnTo>
                  <a:lnTo>
                    <a:pt x="246380" y="116210"/>
                  </a:lnTo>
                  <a:lnTo>
                    <a:pt x="252920" y="120293"/>
                  </a:lnTo>
                  <a:lnTo>
                    <a:pt x="262079" y="121792"/>
                  </a:lnTo>
                  <a:lnTo>
                    <a:pt x="271230" y="120293"/>
                  </a:lnTo>
                  <a:lnTo>
                    <a:pt x="277767" y="116210"/>
                  </a:lnTo>
                  <a:lnTo>
                    <a:pt x="281688" y="110166"/>
                  </a:lnTo>
                  <a:lnTo>
                    <a:pt x="282910" y="103263"/>
                  </a:lnTo>
                  <a:lnTo>
                    <a:pt x="282996" y="47180"/>
                  </a:lnTo>
                  <a:lnTo>
                    <a:pt x="284650" y="39818"/>
                  </a:lnTo>
                  <a:lnTo>
                    <a:pt x="289249" y="34284"/>
                  </a:lnTo>
                  <a:lnTo>
                    <a:pt x="296246" y="30801"/>
                  </a:lnTo>
                  <a:lnTo>
                    <a:pt x="305094" y="29590"/>
                  </a:lnTo>
                  <a:close/>
                </a:path>
                <a:path w="368934" h="122554">
                  <a:moveTo>
                    <a:pt x="365971" y="29590"/>
                  </a:moveTo>
                  <a:lnTo>
                    <a:pt x="305094" y="29590"/>
                  </a:lnTo>
                  <a:lnTo>
                    <a:pt x="313849" y="30867"/>
                  </a:lnTo>
                  <a:lnTo>
                    <a:pt x="320640" y="34461"/>
                  </a:lnTo>
                  <a:lnTo>
                    <a:pt x="325034" y="40016"/>
                  </a:lnTo>
                  <a:lnTo>
                    <a:pt x="326595" y="47180"/>
                  </a:lnTo>
                  <a:lnTo>
                    <a:pt x="326680" y="103263"/>
                  </a:lnTo>
                  <a:lnTo>
                    <a:pt x="327904" y="110166"/>
                  </a:lnTo>
                  <a:lnTo>
                    <a:pt x="331830" y="116210"/>
                  </a:lnTo>
                  <a:lnTo>
                    <a:pt x="338371" y="120293"/>
                  </a:lnTo>
                  <a:lnTo>
                    <a:pt x="347524" y="121792"/>
                  </a:lnTo>
                  <a:lnTo>
                    <a:pt x="356683" y="120293"/>
                  </a:lnTo>
                  <a:lnTo>
                    <a:pt x="363223" y="116210"/>
                  </a:lnTo>
                  <a:lnTo>
                    <a:pt x="367147" y="110166"/>
                  </a:lnTo>
                  <a:lnTo>
                    <a:pt x="368369" y="103263"/>
                  </a:lnTo>
                  <a:lnTo>
                    <a:pt x="368454" y="39572"/>
                  </a:lnTo>
                  <a:lnTo>
                    <a:pt x="365971" y="29590"/>
                  </a:lnTo>
                  <a:close/>
                </a:path>
                <a:path w="368934" h="122554">
                  <a:moveTo>
                    <a:pt x="149874" y="113"/>
                  </a:moveTo>
                  <a:lnTo>
                    <a:pt x="112763" y="13754"/>
                  </a:lnTo>
                  <a:lnTo>
                    <a:pt x="75465" y="80441"/>
                  </a:lnTo>
                  <a:lnTo>
                    <a:pt x="116768" y="80441"/>
                  </a:lnTo>
                  <a:lnTo>
                    <a:pt x="142695" y="34284"/>
                  </a:lnTo>
                  <a:lnTo>
                    <a:pt x="143486" y="32918"/>
                  </a:lnTo>
                  <a:lnTo>
                    <a:pt x="145226" y="30060"/>
                  </a:lnTo>
                  <a:lnTo>
                    <a:pt x="216202" y="30060"/>
                  </a:lnTo>
                  <a:lnTo>
                    <a:pt x="219635" y="29590"/>
                  </a:lnTo>
                  <a:lnTo>
                    <a:pt x="365971" y="29590"/>
                  </a:lnTo>
                  <a:lnTo>
                    <a:pt x="364476" y="23581"/>
                  </a:lnTo>
                  <a:lnTo>
                    <a:pt x="357720" y="15811"/>
                  </a:lnTo>
                  <a:lnTo>
                    <a:pt x="187670" y="15811"/>
                  </a:lnTo>
                  <a:lnTo>
                    <a:pt x="179635" y="9345"/>
                  </a:lnTo>
                  <a:lnTo>
                    <a:pt x="170077" y="4395"/>
                  </a:lnTo>
                  <a:lnTo>
                    <a:pt x="159866" y="1228"/>
                  </a:lnTo>
                  <a:lnTo>
                    <a:pt x="149874" y="113"/>
                  </a:lnTo>
                  <a:close/>
                </a:path>
                <a:path w="368934" h="122554">
                  <a:moveTo>
                    <a:pt x="230100" y="113"/>
                  </a:moveTo>
                  <a:lnTo>
                    <a:pt x="213907" y="2566"/>
                  </a:lnTo>
                  <a:lnTo>
                    <a:pt x="200384" y="7962"/>
                  </a:lnTo>
                  <a:lnTo>
                    <a:pt x="191111" y="13358"/>
                  </a:lnTo>
                  <a:lnTo>
                    <a:pt x="187670" y="15811"/>
                  </a:lnTo>
                  <a:lnTo>
                    <a:pt x="273115" y="15811"/>
                  </a:lnTo>
                  <a:lnTo>
                    <a:pt x="265415" y="9345"/>
                  </a:lnTo>
                  <a:lnTo>
                    <a:pt x="255970" y="4395"/>
                  </a:lnTo>
                  <a:lnTo>
                    <a:pt x="244344" y="1228"/>
                  </a:lnTo>
                  <a:lnTo>
                    <a:pt x="230100" y="113"/>
                  </a:lnTo>
                  <a:close/>
                </a:path>
                <a:path w="368934" h="122554">
                  <a:moveTo>
                    <a:pt x="317883" y="113"/>
                  </a:moveTo>
                  <a:lnTo>
                    <a:pt x="299358" y="2566"/>
                  </a:lnTo>
                  <a:lnTo>
                    <a:pt x="285250" y="7962"/>
                  </a:lnTo>
                  <a:lnTo>
                    <a:pt x="276267" y="13358"/>
                  </a:lnTo>
                  <a:lnTo>
                    <a:pt x="273115" y="15811"/>
                  </a:lnTo>
                  <a:lnTo>
                    <a:pt x="357720" y="15811"/>
                  </a:lnTo>
                  <a:lnTo>
                    <a:pt x="353632" y="11108"/>
                  </a:lnTo>
                  <a:lnTo>
                    <a:pt x="337556" y="3003"/>
                  </a:lnTo>
                  <a:lnTo>
                    <a:pt x="317883" y="113"/>
                  </a:lnTo>
                  <a:close/>
                </a:path>
              </a:pathLst>
            </a:custGeom>
            <a:solidFill>
              <a:srgbClr val="EAEAE8"/>
            </a:solidFill>
          </p:spPr>
          <p:txBody>
            <a:bodyPr wrap="square" lIns="0" tIns="0" rIns="0" bIns="0" rtlCol="0"/>
            <a:lstStyle/>
            <a:p>
              <a:endParaRPr/>
            </a:p>
          </p:txBody>
        </p:sp>
        <p:sp>
          <p:nvSpPr>
            <p:cNvPr id="98" name="object 31">
              <a:extLst>
                <a:ext uri="{FF2B5EF4-FFF2-40B4-BE49-F238E27FC236}">
                  <a16:creationId xmlns:a16="http://schemas.microsoft.com/office/drawing/2014/main" id="{FE692039-F524-4456-874A-B1AE0F8E261F}"/>
                </a:ext>
              </a:extLst>
            </p:cNvPr>
            <p:cNvSpPr/>
            <p:nvPr/>
          </p:nvSpPr>
          <p:spPr>
            <a:xfrm>
              <a:off x="12318570" y="7439370"/>
              <a:ext cx="34925" cy="28575"/>
            </a:xfrm>
            <a:custGeom>
              <a:avLst/>
              <a:gdLst/>
              <a:ahLst/>
              <a:cxnLst/>
              <a:rect l="l" t="t" r="r" b="b"/>
              <a:pathLst>
                <a:path w="34925" h="28575">
                  <a:moveTo>
                    <a:pt x="27317" y="0"/>
                  </a:moveTo>
                  <a:lnTo>
                    <a:pt x="7556" y="0"/>
                  </a:lnTo>
                  <a:lnTo>
                    <a:pt x="0" y="6184"/>
                  </a:lnTo>
                  <a:lnTo>
                    <a:pt x="0" y="22339"/>
                  </a:lnTo>
                  <a:lnTo>
                    <a:pt x="7556" y="28524"/>
                  </a:lnTo>
                  <a:lnTo>
                    <a:pt x="27317" y="28524"/>
                  </a:lnTo>
                  <a:lnTo>
                    <a:pt x="30014" y="26149"/>
                  </a:lnTo>
                  <a:lnTo>
                    <a:pt x="9296" y="26149"/>
                  </a:lnTo>
                  <a:lnTo>
                    <a:pt x="3492" y="20446"/>
                  </a:lnTo>
                  <a:lnTo>
                    <a:pt x="3492" y="7607"/>
                  </a:lnTo>
                  <a:lnTo>
                    <a:pt x="9296" y="2374"/>
                  </a:lnTo>
                  <a:lnTo>
                    <a:pt x="30014" y="2374"/>
                  </a:lnTo>
                  <a:lnTo>
                    <a:pt x="27317" y="0"/>
                  </a:lnTo>
                  <a:close/>
                </a:path>
                <a:path w="34925" h="28575">
                  <a:moveTo>
                    <a:pt x="30014" y="2374"/>
                  </a:moveTo>
                  <a:lnTo>
                    <a:pt x="25577" y="2374"/>
                  </a:lnTo>
                  <a:lnTo>
                    <a:pt x="31394" y="7607"/>
                  </a:lnTo>
                  <a:lnTo>
                    <a:pt x="31394" y="20916"/>
                  </a:lnTo>
                  <a:lnTo>
                    <a:pt x="25577" y="26149"/>
                  </a:lnTo>
                  <a:lnTo>
                    <a:pt x="30014" y="26149"/>
                  </a:lnTo>
                  <a:lnTo>
                    <a:pt x="34874" y="21869"/>
                  </a:lnTo>
                  <a:lnTo>
                    <a:pt x="34874" y="6654"/>
                  </a:lnTo>
                  <a:lnTo>
                    <a:pt x="30014" y="2374"/>
                  </a:lnTo>
                  <a:close/>
                </a:path>
              </a:pathLst>
            </a:custGeom>
            <a:solidFill>
              <a:srgbClr val="EAEAE8"/>
            </a:solidFill>
          </p:spPr>
          <p:txBody>
            <a:bodyPr wrap="square" lIns="0" tIns="0" rIns="0" bIns="0" rtlCol="0"/>
            <a:lstStyle/>
            <a:p>
              <a:endParaRPr/>
            </a:p>
          </p:txBody>
        </p:sp>
        <p:sp>
          <p:nvSpPr>
            <p:cNvPr id="99" name="object 32">
              <a:extLst>
                <a:ext uri="{FF2B5EF4-FFF2-40B4-BE49-F238E27FC236}">
                  <a16:creationId xmlns:a16="http://schemas.microsoft.com/office/drawing/2014/main" id="{7787D51B-B1A5-4179-97F3-21CE7CF60A72}"/>
                </a:ext>
              </a:extLst>
            </p:cNvPr>
            <p:cNvSpPr/>
            <p:nvPr/>
          </p:nvSpPr>
          <p:spPr>
            <a:xfrm>
              <a:off x="7200702" y="7274544"/>
              <a:ext cx="1560188" cy="1316408"/>
            </a:xfrm>
            <a:prstGeom prst="rect">
              <a:avLst/>
            </a:prstGeom>
            <a:blipFill>
              <a:blip r:embed="rId12" cstate="print"/>
              <a:stretch>
                <a:fillRect/>
              </a:stretch>
            </a:blipFill>
          </p:spPr>
          <p:txBody>
            <a:bodyPr wrap="square" lIns="0" tIns="0" rIns="0" bIns="0" rtlCol="0"/>
            <a:lstStyle/>
            <a:p>
              <a:endParaRPr/>
            </a:p>
          </p:txBody>
        </p:sp>
        <p:sp>
          <p:nvSpPr>
            <p:cNvPr id="100" name="object 33">
              <a:extLst>
                <a:ext uri="{FF2B5EF4-FFF2-40B4-BE49-F238E27FC236}">
                  <a16:creationId xmlns:a16="http://schemas.microsoft.com/office/drawing/2014/main" id="{732D8F03-0087-4104-9D2C-79A177751FFD}"/>
                </a:ext>
              </a:extLst>
            </p:cNvPr>
            <p:cNvSpPr/>
            <p:nvPr/>
          </p:nvSpPr>
          <p:spPr>
            <a:xfrm>
              <a:off x="9655781" y="5410583"/>
              <a:ext cx="2687789" cy="1574800"/>
            </a:xfrm>
            <a:prstGeom prst="rect">
              <a:avLst/>
            </a:prstGeom>
            <a:blipFill>
              <a:blip r:embed="rId13"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2" name="object 35">
              <a:extLst>
                <a:ext uri="{FF2B5EF4-FFF2-40B4-BE49-F238E27FC236}">
                  <a16:creationId xmlns:a16="http://schemas.microsoft.com/office/drawing/2014/main" id="{0F4783FF-820B-430F-81F2-56AB7B9A8F58}"/>
                </a:ext>
              </a:extLst>
            </p:cNvPr>
            <p:cNvSpPr/>
            <p:nvPr/>
          </p:nvSpPr>
          <p:spPr>
            <a:xfrm>
              <a:off x="8547685" y="5996026"/>
              <a:ext cx="40005" cy="40005"/>
            </a:xfrm>
            <a:custGeom>
              <a:avLst/>
              <a:gdLst/>
              <a:ahLst/>
              <a:cxnLst/>
              <a:rect l="l" t="t" r="r" b="b"/>
              <a:pathLst>
                <a:path w="40004" h="40004">
                  <a:moveTo>
                    <a:pt x="39827" y="39827"/>
                  </a:moveTo>
                  <a:lnTo>
                    <a:pt x="0" y="39827"/>
                  </a:lnTo>
                  <a:lnTo>
                    <a:pt x="0" y="0"/>
                  </a:lnTo>
                  <a:lnTo>
                    <a:pt x="39827" y="0"/>
                  </a:lnTo>
                  <a:lnTo>
                    <a:pt x="39827" y="39827"/>
                  </a:lnTo>
                  <a:close/>
                </a:path>
              </a:pathLst>
            </a:custGeom>
            <a:solidFill>
              <a:srgbClr val="EAEAE8"/>
            </a:solidFill>
          </p:spPr>
          <p:txBody>
            <a:bodyPr wrap="square" lIns="0" tIns="0" rIns="0" bIns="0" rtlCol="0"/>
            <a:lstStyle/>
            <a:p>
              <a:endParaRPr/>
            </a:p>
          </p:txBody>
        </p:sp>
        <p:sp>
          <p:nvSpPr>
            <p:cNvPr id="103" name="object 36">
              <a:extLst>
                <a:ext uri="{FF2B5EF4-FFF2-40B4-BE49-F238E27FC236}">
                  <a16:creationId xmlns:a16="http://schemas.microsoft.com/office/drawing/2014/main" id="{C6056632-28B7-4350-837D-94903FC6FEA8}"/>
                </a:ext>
              </a:extLst>
            </p:cNvPr>
            <p:cNvSpPr/>
            <p:nvPr/>
          </p:nvSpPr>
          <p:spPr>
            <a:xfrm>
              <a:off x="8742731" y="5988800"/>
              <a:ext cx="110489" cy="110489"/>
            </a:xfrm>
            <a:custGeom>
              <a:avLst/>
              <a:gdLst/>
              <a:ahLst/>
              <a:cxnLst/>
              <a:rect l="l" t="t" r="r" b="b"/>
              <a:pathLst>
                <a:path w="110489" h="110489">
                  <a:moveTo>
                    <a:pt x="110362" y="110362"/>
                  </a:moveTo>
                  <a:lnTo>
                    <a:pt x="0" y="110362"/>
                  </a:lnTo>
                  <a:lnTo>
                    <a:pt x="0" y="0"/>
                  </a:lnTo>
                  <a:lnTo>
                    <a:pt x="110362" y="0"/>
                  </a:lnTo>
                  <a:lnTo>
                    <a:pt x="110362" y="110362"/>
                  </a:lnTo>
                  <a:close/>
                </a:path>
              </a:pathLst>
            </a:custGeom>
            <a:solidFill>
              <a:srgbClr val="EAEAE8"/>
            </a:solidFill>
          </p:spPr>
          <p:txBody>
            <a:bodyPr wrap="square" lIns="0" tIns="0" rIns="0" bIns="0" rtlCol="0"/>
            <a:lstStyle/>
            <a:p>
              <a:endParaRPr/>
            </a:p>
          </p:txBody>
        </p:sp>
        <p:sp>
          <p:nvSpPr>
            <p:cNvPr id="104" name="object 37">
              <a:extLst>
                <a:ext uri="{FF2B5EF4-FFF2-40B4-BE49-F238E27FC236}">
                  <a16:creationId xmlns:a16="http://schemas.microsoft.com/office/drawing/2014/main" id="{2DE151EB-548A-4A76-BEE4-A5048A0CA209}"/>
                </a:ext>
              </a:extLst>
            </p:cNvPr>
            <p:cNvSpPr/>
            <p:nvPr/>
          </p:nvSpPr>
          <p:spPr>
            <a:xfrm>
              <a:off x="8648814" y="5938240"/>
              <a:ext cx="41910" cy="41910"/>
            </a:xfrm>
            <a:custGeom>
              <a:avLst/>
              <a:gdLst/>
              <a:ahLst/>
              <a:cxnLst/>
              <a:rect l="l" t="t" r="r" b="b"/>
              <a:pathLst>
                <a:path w="41910" h="41910">
                  <a:moveTo>
                    <a:pt x="41732" y="41732"/>
                  </a:moveTo>
                  <a:lnTo>
                    <a:pt x="0" y="41732"/>
                  </a:lnTo>
                  <a:lnTo>
                    <a:pt x="0" y="0"/>
                  </a:lnTo>
                  <a:lnTo>
                    <a:pt x="41732" y="0"/>
                  </a:lnTo>
                  <a:lnTo>
                    <a:pt x="41732" y="41732"/>
                  </a:lnTo>
                  <a:close/>
                </a:path>
              </a:pathLst>
            </a:custGeom>
            <a:solidFill>
              <a:srgbClr val="EAEAE8"/>
            </a:solidFill>
          </p:spPr>
          <p:txBody>
            <a:bodyPr wrap="square" lIns="0" tIns="0" rIns="0" bIns="0" rtlCol="0"/>
            <a:lstStyle/>
            <a:p>
              <a:endParaRPr/>
            </a:p>
          </p:txBody>
        </p:sp>
        <p:sp>
          <p:nvSpPr>
            <p:cNvPr id="105" name="object 38">
              <a:extLst>
                <a:ext uri="{FF2B5EF4-FFF2-40B4-BE49-F238E27FC236}">
                  <a16:creationId xmlns:a16="http://schemas.microsoft.com/office/drawing/2014/main" id="{4FD19D43-2516-40A9-A633-C3FE6AF0E8FA}"/>
                </a:ext>
              </a:extLst>
            </p:cNvPr>
            <p:cNvSpPr/>
            <p:nvPr/>
          </p:nvSpPr>
          <p:spPr>
            <a:xfrm>
              <a:off x="8879992" y="6089942"/>
              <a:ext cx="67310" cy="67310"/>
            </a:xfrm>
            <a:custGeom>
              <a:avLst/>
              <a:gdLst/>
              <a:ahLst/>
              <a:cxnLst/>
              <a:rect l="l" t="t" r="r" b="b"/>
              <a:pathLst>
                <a:path w="67310" h="67310">
                  <a:moveTo>
                    <a:pt x="66814" y="66814"/>
                  </a:moveTo>
                  <a:lnTo>
                    <a:pt x="0" y="66814"/>
                  </a:lnTo>
                  <a:lnTo>
                    <a:pt x="0" y="0"/>
                  </a:lnTo>
                  <a:lnTo>
                    <a:pt x="66814" y="0"/>
                  </a:lnTo>
                  <a:lnTo>
                    <a:pt x="66814" y="66814"/>
                  </a:lnTo>
                  <a:close/>
                </a:path>
              </a:pathLst>
            </a:custGeom>
            <a:solidFill>
              <a:srgbClr val="EAEAE8"/>
            </a:solidFill>
          </p:spPr>
          <p:txBody>
            <a:bodyPr wrap="square" lIns="0" tIns="0" rIns="0" bIns="0" rtlCol="0"/>
            <a:lstStyle/>
            <a:p>
              <a:endParaRPr/>
            </a:p>
          </p:txBody>
        </p:sp>
        <p:sp>
          <p:nvSpPr>
            <p:cNvPr id="106" name="object 39">
              <a:extLst>
                <a:ext uri="{FF2B5EF4-FFF2-40B4-BE49-F238E27FC236}">
                  <a16:creationId xmlns:a16="http://schemas.microsoft.com/office/drawing/2014/main" id="{999D0649-6007-4A89-9CF1-2923B6B4D18B}"/>
                </a:ext>
              </a:extLst>
            </p:cNvPr>
            <p:cNvSpPr/>
            <p:nvPr/>
          </p:nvSpPr>
          <p:spPr>
            <a:xfrm>
              <a:off x="8612709" y="6073585"/>
              <a:ext cx="40005" cy="40005"/>
            </a:xfrm>
            <a:custGeom>
              <a:avLst/>
              <a:gdLst/>
              <a:ahLst/>
              <a:cxnLst/>
              <a:rect l="l" t="t" r="r" b="b"/>
              <a:pathLst>
                <a:path w="40004" h="40004">
                  <a:moveTo>
                    <a:pt x="39827" y="39827"/>
                  </a:moveTo>
                  <a:lnTo>
                    <a:pt x="0" y="39827"/>
                  </a:lnTo>
                  <a:lnTo>
                    <a:pt x="0" y="0"/>
                  </a:lnTo>
                  <a:lnTo>
                    <a:pt x="39827" y="0"/>
                  </a:lnTo>
                  <a:lnTo>
                    <a:pt x="39827" y="39827"/>
                  </a:lnTo>
                  <a:close/>
                </a:path>
              </a:pathLst>
            </a:custGeom>
            <a:solidFill>
              <a:srgbClr val="EAEAE8"/>
            </a:solidFill>
          </p:spPr>
          <p:txBody>
            <a:bodyPr wrap="square" lIns="0" tIns="0" rIns="0" bIns="0" rtlCol="0"/>
            <a:lstStyle/>
            <a:p>
              <a:endParaRPr/>
            </a:p>
          </p:txBody>
        </p:sp>
        <p:sp>
          <p:nvSpPr>
            <p:cNvPr id="107" name="object 40">
              <a:extLst>
                <a:ext uri="{FF2B5EF4-FFF2-40B4-BE49-F238E27FC236}">
                  <a16:creationId xmlns:a16="http://schemas.microsoft.com/office/drawing/2014/main" id="{D036AB9E-48C1-45A0-AC7D-E16A43D2F719}"/>
                </a:ext>
              </a:extLst>
            </p:cNvPr>
            <p:cNvSpPr/>
            <p:nvPr/>
          </p:nvSpPr>
          <p:spPr>
            <a:xfrm>
              <a:off x="8834526" y="6224778"/>
              <a:ext cx="126364" cy="126364"/>
            </a:xfrm>
            <a:custGeom>
              <a:avLst/>
              <a:gdLst/>
              <a:ahLst/>
              <a:cxnLst/>
              <a:rect l="l" t="t" r="r" b="b"/>
              <a:pathLst>
                <a:path w="126364" h="126364">
                  <a:moveTo>
                    <a:pt x="126314" y="126314"/>
                  </a:moveTo>
                  <a:lnTo>
                    <a:pt x="0" y="126314"/>
                  </a:lnTo>
                  <a:lnTo>
                    <a:pt x="0" y="0"/>
                  </a:lnTo>
                  <a:lnTo>
                    <a:pt x="126314" y="0"/>
                  </a:lnTo>
                  <a:lnTo>
                    <a:pt x="126314" y="126314"/>
                  </a:lnTo>
                  <a:close/>
                </a:path>
              </a:pathLst>
            </a:custGeom>
            <a:solidFill>
              <a:srgbClr val="EAEAE8"/>
            </a:solidFill>
          </p:spPr>
          <p:txBody>
            <a:bodyPr wrap="square" lIns="0" tIns="0" rIns="0" bIns="0" rtlCol="0"/>
            <a:lstStyle/>
            <a:p>
              <a:endParaRPr/>
            </a:p>
          </p:txBody>
        </p:sp>
        <p:sp>
          <p:nvSpPr>
            <p:cNvPr id="108" name="object 41">
              <a:extLst>
                <a:ext uri="{FF2B5EF4-FFF2-40B4-BE49-F238E27FC236}">
                  <a16:creationId xmlns:a16="http://schemas.microsoft.com/office/drawing/2014/main" id="{61561FDC-5B61-442A-866C-AA88A1FD6C56}"/>
                </a:ext>
              </a:extLst>
            </p:cNvPr>
            <p:cNvSpPr/>
            <p:nvPr/>
          </p:nvSpPr>
          <p:spPr>
            <a:xfrm>
              <a:off x="8677720" y="6175934"/>
              <a:ext cx="65405" cy="65405"/>
            </a:xfrm>
            <a:custGeom>
              <a:avLst/>
              <a:gdLst/>
              <a:ahLst/>
              <a:cxnLst/>
              <a:rect l="l" t="t" r="r" b="b"/>
              <a:pathLst>
                <a:path w="65404" h="65404">
                  <a:moveTo>
                    <a:pt x="65201" y="65214"/>
                  </a:moveTo>
                  <a:lnTo>
                    <a:pt x="0" y="65214"/>
                  </a:lnTo>
                  <a:lnTo>
                    <a:pt x="0" y="0"/>
                  </a:lnTo>
                  <a:lnTo>
                    <a:pt x="65201" y="0"/>
                  </a:lnTo>
                  <a:lnTo>
                    <a:pt x="65201" y="65214"/>
                  </a:lnTo>
                  <a:close/>
                </a:path>
              </a:pathLst>
            </a:custGeom>
            <a:solidFill>
              <a:srgbClr val="EAEAE8"/>
            </a:solidFill>
          </p:spPr>
          <p:txBody>
            <a:bodyPr wrap="square" lIns="0" tIns="0" rIns="0" bIns="0" rtlCol="0"/>
            <a:lstStyle/>
            <a:p>
              <a:endParaRPr/>
            </a:p>
          </p:txBody>
        </p:sp>
        <p:sp>
          <p:nvSpPr>
            <p:cNvPr id="109" name="object 42">
              <a:extLst>
                <a:ext uri="{FF2B5EF4-FFF2-40B4-BE49-F238E27FC236}">
                  <a16:creationId xmlns:a16="http://schemas.microsoft.com/office/drawing/2014/main" id="{DB10628F-6A7C-4BF3-8CBE-F0C7AFE07CF9}"/>
                </a:ext>
              </a:extLst>
            </p:cNvPr>
            <p:cNvSpPr/>
            <p:nvPr/>
          </p:nvSpPr>
          <p:spPr>
            <a:xfrm>
              <a:off x="8887206" y="6013984"/>
              <a:ext cx="27305" cy="27305"/>
            </a:xfrm>
            <a:custGeom>
              <a:avLst/>
              <a:gdLst/>
              <a:ahLst/>
              <a:cxnLst/>
              <a:rect l="l" t="t" r="r" b="b"/>
              <a:pathLst>
                <a:path w="27304" h="27304">
                  <a:moveTo>
                    <a:pt x="27190" y="27190"/>
                  </a:moveTo>
                  <a:lnTo>
                    <a:pt x="0" y="27190"/>
                  </a:lnTo>
                  <a:lnTo>
                    <a:pt x="0" y="0"/>
                  </a:lnTo>
                  <a:lnTo>
                    <a:pt x="27190" y="0"/>
                  </a:lnTo>
                  <a:lnTo>
                    <a:pt x="27190" y="27190"/>
                  </a:lnTo>
                  <a:close/>
                </a:path>
              </a:pathLst>
            </a:custGeom>
            <a:solidFill>
              <a:srgbClr val="EAEAE8"/>
            </a:solidFill>
          </p:spPr>
          <p:txBody>
            <a:bodyPr wrap="square" lIns="0" tIns="0" rIns="0" bIns="0" rtlCol="0"/>
            <a:lstStyle/>
            <a:p>
              <a:endParaRPr/>
            </a:p>
          </p:txBody>
        </p:sp>
        <p:sp>
          <p:nvSpPr>
            <p:cNvPr id="110" name="object 43">
              <a:extLst>
                <a:ext uri="{FF2B5EF4-FFF2-40B4-BE49-F238E27FC236}">
                  <a16:creationId xmlns:a16="http://schemas.microsoft.com/office/drawing/2014/main" id="{13153CE4-C393-403D-AC17-BDE9E3C470B9}"/>
                </a:ext>
              </a:extLst>
            </p:cNvPr>
            <p:cNvSpPr/>
            <p:nvPr/>
          </p:nvSpPr>
          <p:spPr>
            <a:xfrm>
              <a:off x="8807743" y="6165685"/>
              <a:ext cx="27305" cy="27305"/>
            </a:xfrm>
            <a:custGeom>
              <a:avLst/>
              <a:gdLst/>
              <a:ahLst/>
              <a:cxnLst/>
              <a:rect l="l" t="t" r="r" b="b"/>
              <a:pathLst>
                <a:path w="27304" h="27304">
                  <a:moveTo>
                    <a:pt x="27190" y="27190"/>
                  </a:moveTo>
                  <a:lnTo>
                    <a:pt x="0" y="27190"/>
                  </a:lnTo>
                  <a:lnTo>
                    <a:pt x="0" y="0"/>
                  </a:lnTo>
                  <a:lnTo>
                    <a:pt x="27190" y="0"/>
                  </a:lnTo>
                  <a:lnTo>
                    <a:pt x="27190" y="27190"/>
                  </a:lnTo>
                  <a:close/>
                </a:path>
              </a:pathLst>
            </a:custGeom>
            <a:solidFill>
              <a:srgbClr val="EAEAE8"/>
            </a:solidFill>
          </p:spPr>
          <p:txBody>
            <a:bodyPr wrap="square" lIns="0" tIns="0" rIns="0" bIns="0" rtlCol="0"/>
            <a:lstStyle/>
            <a:p>
              <a:endParaRPr/>
            </a:p>
          </p:txBody>
        </p:sp>
        <p:sp>
          <p:nvSpPr>
            <p:cNvPr id="111" name="object 44">
              <a:extLst>
                <a:ext uri="{FF2B5EF4-FFF2-40B4-BE49-F238E27FC236}">
                  <a16:creationId xmlns:a16="http://schemas.microsoft.com/office/drawing/2014/main" id="{E891A5CF-FFC3-461F-A798-20EB89A8F495}"/>
                </a:ext>
              </a:extLst>
            </p:cNvPr>
            <p:cNvSpPr/>
            <p:nvPr/>
          </p:nvSpPr>
          <p:spPr>
            <a:xfrm>
              <a:off x="8994610" y="6036653"/>
              <a:ext cx="129539" cy="129539"/>
            </a:xfrm>
            <a:custGeom>
              <a:avLst/>
              <a:gdLst/>
              <a:ahLst/>
              <a:cxnLst/>
              <a:rect l="l" t="t" r="r" b="b"/>
              <a:pathLst>
                <a:path w="129539" h="129539">
                  <a:moveTo>
                    <a:pt x="129032" y="129032"/>
                  </a:moveTo>
                  <a:lnTo>
                    <a:pt x="0" y="129032"/>
                  </a:lnTo>
                  <a:lnTo>
                    <a:pt x="0" y="0"/>
                  </a:lnTo>
                  <a:lnTo>
                    <a:pt x="129032" y="0"/>
                  </a:lnTo>
                  <a:lnTo>
                    <a:pt x="129032" y="129032"/>
                  </a:lnTo>
                  <a:close/>
                </a:path>
              </a:pathLst>
            </a:custGeom>
            <a:solidFill>
              <a:srgbClr val="EAEAE8"/>
            </a:solidFill>
          </p:spPr>
          <p:txBody>
            <a:bodyPr wrap="square" lIns="0" tIns="0" rIns="0" bIns="0" rtlCol="0"/>
            <a:lstStyle/>
            <a:p>
              <a:endParaRPr/>
            </a:p>
          </p:txBody>
        </p:sp>
        <p:sp>
          <p:nvSpPr>
            <p:cNvPr id="112" name="object 45">
              <a:extLst>
                <a:ext uri="{FF2B5EF4-FFF2-40B4-BE49-F238E27FC236}">
                  <a16:creationId xmlns:a16="http://schemas.microsoft.com/office/drawing/2014/main" id="{A869018A-AC7C-490C-B42B-E216D3AF3F76}"/>
                </a:ext>
              </a:extLst>
            </p:cNvPr>
            <p:cNvSpPr/>
            <p:nvPr/>
          </p:nvSpPr>
          <p:spPr>
            <a:xfrm>
              <a:off x="8735504" y="6268948"/>
              <a:ext cx="26670" cy="26670"/>
            </a:xfrm>
            <a:custGeom>
              <a:avLst/>
              <a:gdLst/>
              <a:ahLst/>
              <a:cxnLst/>
              <a:rect l="l" t="t" r="r" b="b"/>
              <a:pathLst>
                <a:path w="26670" h="26670">
                  <a:moveTo>
                    <a:pt x="26377" y="26377"/>
                  </a:moveTo>
                  <a:lnTo>
                    <a:pt x="0" y="26377"/>
                  </a:lnTo>
                  <a:lnTo>
                    <a:pt x="0" y="0"/>
                  </a:lnTo>
                  <a:lnTo>
                    <a:pt x="26377" y="0"/>
                  </a:lnTo>
                  <a:lnTo>
                    <a:pt x="26377" y="26377"/>
                  </a:lnTo>
                  <a:close/>
                </a:path>
              </a:pathLst>
            </a:custGeom>
            <a:solidFill>
              <a:srgbClr val="EAEAE8"/>
            </a:solidFill>
          </p:spPr>
          <p:txBody>
            <a:bodyPr wrap="square" lIns="0" tIns="0" rIns="0" bIns="0" rtlCol="0"/>
            <a:lstStyle/>
            <a:p>
              <a:endParaRPr/>
            </a:p>
          </p:txBody>
        </p:sp>
        <p:sp>
          <p:nvSpPr>
            <p:cNvPr id="113" name="object 46">
              <a:extLst>
                <a:ext uri="{FF2B5EF4-FFF2-40B4-BE49-F238E27FC236}">
                  <a16:creationId xmlns:a16="http://schemas.microsoft.com/office/drawing/2014/main" id="{CD2C8E86-8A7C-4DF8-A937-E2AADF606E95}"/>
                </a:ext>
              </a:extLst>
            </p:cNvPr>
            <p:cNvSpPr/>
            <p:nvPr/>
          </p:nvSpPr>
          <p:spPr>
            <a:xfrm>
              <a:off x="8600262" y="6280238"/>
              <a:ext cx="45720" cy="45720"/>
            </a:xfrm>
            <a:custGeom>
              <a:avLst/>
              <a:gdLst/>
              <a:ahLst/>
              <a:cxnLst/>
              <a:rect l="l" t="t" r="r" b="b"/>
              <a:pathLst>
                <a:path w="45720" h="45720">
                  <a:moveTo>
                    <a:pt x="45148" y="45148"/>
                  </a:moveTo>
                  <a:lnTo>
                    <a:pt x="0" y="45148"/>
                  </a:lnTo>
                  <a:lnTo>
                    <a:pt x="0" y="0"/>
                  </a:lnTo>
                  <a:lnTo>
                    <a:pt x="45148" y="0"/>
                  </a:lnTo>
                  <a:lnTo>
                    <a:pt x="45148" y="45148"/>
                  </a:lnTo>
                  <a:close/>
                </a:path>
              </a:pathLst>
            </a:custGeom>
            <a:solidFill>
              <a:srgbClr val="EAEAE8"/>
            </a:solidFill>
          </p:spPr>
          <p:txBody>
            <a:bodyPr wrap="square" lIns="0" tIns="0" rIns="0" bIns="0" rtlCol="0"/>
            <a:lstStyle/>
            <a:p>
              <a:endParaRPr/>
            </a:p>
          </p:txBody>
        </p:sp>
        <p:sp>
          <p:nvSpPr>
            <p:cNvPr id="114" name="object 47">
              <a:extLst>
                <a:ext uri="{FF2B5EF4-FFF2-40B4-BE49-F238E27FC236}">
                  <a16:creationId xmlns:a16="http://schemas.microsoft.com/office/drawing/2014/main" id="{CA8777EA-54C5-4DA1-9FDD-1C6A0827124F}"/>
                </a:ext>
              </a:extLst>
            </p:cNvPr>
            <p:cNvSpPr/>
            <p:nvPr/>
          </p:nvSpPr>
          <p:spPr>
            <a:xfrm>
              <a:off x="8548891" y="6205144"/>
              <a:ext cx="33655" cy="33655"/>
            </a:xfrm>
            <a:custGeom>
              <a:avLst/>
              <a:gdLst/>
              <a:ahLst/>
              <a:cxnLst/>
              <a:rect l="l" t="t" r="r" b="b"/>
              <a:pathLst>
                <a:path w="33654" h="33654">
                  <a:moveTo>
                    <a:pt x="33604" y="33604"/>
                  </a:moveTo>
                  <a:lnTo>
                    <a:pt x="0" y="33604"/>
                  </a:lnTo>
                  <a:lnTo>
                    <a:pt x="0" y="0"/>
                  </a:lnTo>
                  <a:lnTo>
                    <a:pt x="33604" y="0"/>
                  </a:lnTo>
                  <a:lnTo>
                    <a:pt x="33604" y="33604"/>
                  </a:lnTo>
                  <a:close/>
                </a:path>
              </a:pathLst>
            </a:custGeom>
            <a:solidFill>
              <a:srgbClr val="EAEAE8"/>
            </a:solidFill>
          </p:spPr>
          <p:txBody>
            <a:bodyPr wrap="square" lIns="0" tIns="0" rIns="0" bIns="0" rtlCol="0"/>
            <a:lstStyle/>
            <a:p>
              <a:endParaRPr/>
            </a:p>
          </p:txBody>
        </p:sp>
        <p:sp>
          <p:nvSpPr>
            <p:cNvPr id="115" name="object 48">
              <a:extLst>
                <a:ext uri="{FF2B5EF4-FFF2-40B4-BE49-F238E27FC236}">
                  <a16:creationId xmlns:a16="http://schemas.microsoft.com/office/drawing/2014/main" id="{8CD29413-1058-444F-BDA1-999361A43D34}"/>
                </a:ext>
              </a:extLst>
            </p:cNvPr>
            <p:cNvSpPr/>
            <p:nvPr/>
          </p:nvSpPr>
          <p:spPr>
            <a:xfrm>
              <a:off x="9031682" y="6206110"/>
              <a:ext cx="100965" cy="100965"/>
            </a:xfrm>
            <a:custGeom>
              <a:avLst/>
              <a:gdLst/>
              <a:ahLst/>
              <a:cxnLst/>
              <a:rect l="l" t="t" r="r" b="b"/>
              <a:pathLst>
                <a:path w="100964" h="100964">
                  <a:moveTo>
                    <a:pt x="100533" y="100533"/>
                  </a:moveTo>
                  <a:lnTo>
                    <a:pt x="0" y="100533"/>
                  </a:lnTo>
                  <a:lnTo>
                    <a:pt x="0" y="0"/>
                  </a:lnTo>
                  <a:lnTo>
                    <a:pt x="100533" y="0"/>
                  </a:lnTo>
                  <a:lnTo>
                    <a:pt x="100533" y="100533"/>
                  </a:lnTo>
                  <a:close/>
                </a:path>
              </a:pathLst>
            </a:custGeom>
            <a:solidFill>
              <a:srgbClr val="EAEAE8"/>
            </a:solidFill>
          </p:spPr>
          <p:txBody>
            <a:bodyPr wrap="square" lIns="0" tIns="0" rIns="0" bIns="0" rtlCol="0"/>
            <a:lstStyle/>
            <a:p>
              <a:endParaRPr/>
            </a:p>
          </p:txBody>
        </p:sp>
        <p:sp>
          <p:nvSpPr>
            <p:cNvPr id="116" name="object 49">
              <a:extLst>
                <a:ext uri="{FF2B5EF4-FFF2-40B4-BE49-F238E27FC236}">
                  <a16:creationId xmlns:a16="http://schemas.microsoft.com/office/drawing/2014/main" id="{38168B67-6CD5-4F85-930B-7B5F8997609E}"/>
                </a:ext>
              </a:extLst>
            </p:cNvPr>
            <p:cNvSpPr/>
            <p:nvPr/>
          </p:nvSpPr>
          <p:spPr>
            <a:xfrm>
              <a:off x="9171444" y="6137795"/>
              <a:ext cx="88900" cy="88900"/>
            </a:xfrm>
            <a:custGeom>
              <a:avLst/>
              <a:gdLst/>
              <a:ahLst/>
              <a:cxnLst/>
              <a:rect l="l" t="t" r="r" b="b"/>
              <a:pathLst>
                <a:path w="88900" h="88900">
                  <a:moveTo>
                    <a:pt x="88493" y="88493"/>
                  </a:moveTo>
                  <a:lnTo>
                    <a:pt x="0" y="88493"/>
                  </a:lnTo>
                  <a:lnTo>
                    <a:pt x="0" y="0"/>
                  </a:lnTo>
                  <a:lnTo>
                    <a:pt x="88493" y="0"/>
                  </a:lnTo>
                  <a:lnTo>
                    <a:pt x="88493" y="88493"/>
                  </a:lnTo>
                  <a:close/>
                </a:path>
              </a:pathLst>
            </a:custGeom>
            <a:solidFill>
              <a:srgbClr val="EAEAE8"/>
            </a:solidFill>
          </p:spPr>
          <p:txBody>
            <a:bodyPr wrap="square" lIns="0" tIns="0" rIns="0" bIns="0" rtlCol="0"/>
            <a:lstStyle/>
            <a:p>
              <a:endParaRPr/>
            </a:p>
          </p:txBody>
        </p:sp>
        <p:sp>
          <p:nvSpPr>
            <p:cNvPr id="117" name="object 50">
              <a:extLst>
                <a:ext uri="{FF2B5EF4-FFF2-40B4-BE49-F238E27FC236}">
                  <a16:creationId xmlns:a16="http://schemas.microsoft.com/office/drawing/2014/main" id="{46C488E3-9CE2-4B30-AF59-5BDF72D3539D}"/>
                </a:ext>
              </a:extLst>
            </p:cNvPr>
            <p:cNvSpPr/>
            <p:nvPr/>
          </p:nvSpPr>
          <p:spPr>
            <a:xfrm>
              <a:off x="9148420" y="6073585"/>
              <a:ext cx="46355" cy="46355"/>
            </a:xfrm>
            <a:custGeom>
              <a:avLst/>
              <a:gdLst/>
              <a:ahLst/>
              <a:cxnLst/>
              <a:rect l="l" t="t" r="r" b="b"/>
              <a:pathLst>
                <a:path w="46354" h="46354">
                  <a:moveTo>
                    <a:pt x="46050" y="46050"/>
                  </a:moveTo>
                  <a:lnTo>
                    <a:pt x="0" y="46050"/>
                  </a:lnTo>
                  <a:lnTo>
                    <a:pt x="0" y="0"/>
                  </a:lnTo>
                  <a:lnTo>
                    <a:pt x="46050" y="0"/>
                  </a:lnTo>
                  <a:lnTo>
                    <a:pt x="46050" y="46050"/>
                  </a:lnTo>
                  <a:close/>
                </a:path>
              </a:pathLst>
            </a:custGeom>
            <a:solidFill>
              <a:srgbClr val="EAEAE8"/>
            </a:solidFill>
          </p:spPr>
          <p:txBody>
            <a:bodyPr wrap="square" lIns="0" tIns="0" rIns="0" bIns="0" rtlCol="0"/>
            <a:lstStyle/>
            <a:p>
              <a:endParaRPr/>
            </a:p>
          </p:txBody>
        </p:sp>
        <p:sp>
          <p:nvSpPr>
            <p:cNvPr id="118" name="object 51">
              <a:extLst>
                <a:ext uri="{FF2B5EF4-FFF2-40B4-BE49-F238E27FC236}">
                  <a16:creationId xmlns:a16="http://schemas.microsoft.com/office/drawing/2014/main" id="{25B05F11-D721-470A-91D0-13FD4353B0FF}"/>
                </a:ext>
              </a:extLst>
            </p:cNvPr>
            <p:cNvSpPr/>
            <p:nvPr/>
          </p:nvSpPr>
          <p:spPr>
            <a:xfrm>
              <a:off x="9171444" y="6260617"/>
              <a:ext cx="61594" cy="61594"/>
            </a:xfrm>
            <a:custGeom>
              <a:avLst/>
              <a:gdLst/>
              <a:ahLst/>
              <a:cxnLst/>
              <a:rect l="l" t="t" r="r" b="b"/>
              <a:pathLst>
                <a:path w="61595" h="61595">
                  <a:moveTo>
                    <a:pt x="61328" y="61328"/>
                  </a:moveTo>
                  <a:lnTo>
                    <a:pt x="0" y="61328"/>
                  </a:lnTo>
                  <a:lnTo>
                    <a:pt x="0" y="0"/>
                  </a:lnTo>
                  <a:lnTo>
                    <a:pt x="61328" y="0"/>
                  </a:lnTo>
                  <a:lnTo>
                    <a:pt x="61328" y="61328"/>
                  </a:lnTo>
                  <a:close/>
                </a:path>
              </a:pathLst>
            </a:custGeom>
            <a:solidFill>
              <a:srgbClr val="EAEAE8"/>
            </a:solidFill>
          </p:spPr>
          <p:txBody>
            <a:bodyPr wrap="square" lIns="0" tIns="0" rIns="0" bIns="0" rtlCol="0"/>
            <a:lstStyle/>
            <a:p>
              <a:endParaRPr/>
            </a:p>
          </p:txBody>
        </p:sp>
        <p:sp>
          <p:nvSpPr>
            <p:cNvPr id="119" name="object 52">
              <a:extLst>
                <a:ext uri="{FF2B5EF4-FFF2-40B4-BE49-F238E27FC236}">
                  <a16:creationId xmlns:a16="http://schemas.microsoft.com/office/drawing/2014/main" id="{F2BCE371-738F-4B30-BB27-3E1B289C9CF2}"/>
                </a:ext>
              </a:extLst>
            </p:cNvPr>
            <p:cNvSpPr/>
            <p:nvPr/>
          </p:nvSpPr>
          <p:spPr>
            <a:xfrm>
              <a:off x="9289072" y="6217856"/>
              <a:ext cx="33020" cy="33020"/>
            </a:xfrm>
            <a:custGeom>
              <a:avLst/>
              <a:gdLst/>
              <a:ahLst/>
              <a:cxnLst/>
              <a:rect l="l" t="t" r="r" b="b"/>
              <a:pathLst>
                <a:path w="33020" h="33020">
                  <a:moveTo>
                    <a:pt x="32804" y="32804"/>
                  </a:moveTo>
                  <a:lnTo>
                    <a:pt x="0" y="32804"/>
                  </a:lnTo>
                  <a:lnTo>
                    <a:pt x="0" y="0"/>
                  </a:lnTo>
                  <a:lnTo>
                    <a:pt x="32804" y="0"/>
                  </a:lnTo>
                  <a:lnTo>
                    <a:pt x="32804" y="32804"/>
                  </a:lnTo>
                  <a:close/>
                </a:path>
              </a:pathLst>
            </a:custGeom>
            <a:solidFill>
              <a:srgbClr val="EAEAE8"/>
            </a:solidFill>
          </p:spPr>
          <p:txBody>
            <a:bodyPr wrap="square" lIns="0" tIns="0" rIns="0" bIns="0" rtlCol="0"/>
            <a:lstStyle/>
            <a:p>
              <a:endParaRPr/>
            </a:p>
          </p:txBody>
        </p:sp>
        <p:sp>
          <p:nvSpPr>
            <p:cNvPr id="120" name="object 53">
              <a:extLst>
                <a:ext uri="{FF2B5EF4-FFF2-40B4-BE49-F238E27FC236}">
                  <a16:creationId xmlns:a16="http://schemas.microsoft.com/office/drawing/2014/main" id="{D77D1077-38AC-4CBC-90E2-5C6083D9CBA0}"/>
                </a:ext>
              </a:extLst>
            </p:cNvPr>
            <p:cNvSpPr/>
            <p:nvPr/>
          </p:nvSpPr>
          <p:spPr>
            <a:xfrm>
              <a:off x="6856477" y="5883416"/>
              <a:ext cx="474980" cy="548005"/>
            </a:xfrm>
            <a:custGeom>
              <a:avLst/>
              <a:gdLst/>
              <a:ahLst/>
              <a:cxnLst/>
              <a:rect l="l" t="t" r="r" b="b"/>
              <a:pathLst>
                <a:path w="474980" h="548004">
                  <a:moveTo>
                    <a:pt x="303482" y="547437"/>
                  </a:moveTo>
                  <a:lnTo>
                    <a:pt x="269279" y="547437"/>
                  </a:lnTo>
                  <a:lnTo>
                    <a:pt x="285388" y="547450"/>
                  </a:lnTo>
                  <a:lnTo>
                    <a:pt x="301490" y="547748"/>
                  </a:lnTo>
                  <a:lnTo>
                    <a:pt x="303482" y="547437"/>
                  </a:lnTo>
                  <a:close/>
                </a:path>
                <a:path w="474980" h="548004">
                  <a:moveTo>
                    <a:pt x="236125" y="0"/>
                  </a:moveTo>
                  <a:lnTo>
                    <a:pt x="184497" y="5560"/>
                  </a:lnTo>
                  <a:lnTo>
                    <a:pt x="119503" y="29999"/>
                  </a:lnTo>
                  <a:lnTo>
                    <a:pt x="64406" y="73327"/>
                  </a:lnTo>
                  <a:lnTo>
                    <a:pt x="26920" y="121851"/>
                  </a:lnTo>
                  <a:lnTo>
                    <a:pt x="4932" y="178394"/>
                  </a:lnTo>
                  <a:lnTo>
                    <a:pt x="0" y="243007"/>
                  </a:lnTo>
                  <a:lnTo>
                    <a:pt x="5377" y="274790"/>
                  </a:lnTo>
                  <a:lnTo>
                    <a:pt x="29323" y="330620"/>
                  </a:lnTo>
                  <a:lnTo>
                    <a:pt x="59402" y="376182"/>
                  </a:lnTo>
                  <a:lnTo>
                    <a:pt x="76992" y="397025"/>
                  </a:lnTo>
                  <a:lnTo>
                    <a:pt x="93798" y="418536"/>
                  </a:lnTo>
                  <a:lnTo>
                    <a:pt x="106105" y="441719"/>
                  </a:lnTo>
                  <a:lnTo>
                    <a:pt x="113723" y="466726"/>
                  </a:lnTo>
                  <a:lnTo>
                    <a:pt x="116463" y="493710"/>
                  </a:lnTo>
                  <a:lnTo>
                    <a:pt x="120229" y="515822"/>
                  </a:lnTo>
                  <a:lnTo>
                    <a:pt x="130756" y="532773"/>
                  </a:lnTo>
                  <a:lnTo>
                    <a:pt x="147347" y="543664"/>
                  </a:lnTo>
                  <a:lnTo>
                    <a:pt x="169308" y="547596"/>
                  </a:lnTo>
                  <a:lnTo>
                    <a:pt x="203179" y="547661"/>
                  </a:lnTo>
                  <a:lnTo>
                    <a:pt x="303482" y="547437"/>
                  </a:lnTo>
                  <a:lnTo>
                    <a:pt x="342579" y="532750"/>
                  </a:lnTo>
                  <a:lnTo>
                    <a:pt x="358665" y="490547"/>
                  </a:lnTo>
                  <a:lnTo>
                    <a:pt x="360399" y="466898"/>
                  </a:lnTo>
                  <a:lnTo>
                    <a:pt x="366539" y="444496"/>
                  </a:lnTo>
                  <a:lnTo>
                    <a:pt x="376860" y="423634"/>
                  </a:lnTo>
                  <a:lnTo>
                    <a:pt x="391139" y="404607"/>
                  </a:lnTo>
                  <a:lnTo>
                    <a:pt x="407576" y="385440"/>
                  </a:lnTo>
                  <a:lnTo>
                    <a:pt x="422910" y="365497"/>
                  </a:lnTo>
                  <a:lnTo>
                    <a:pt x="449508" y="322539"/>
                  </a:lnTo>
                  <a:lnTo>
                    <a:pt x="468241" y="275730"/>
                  </a:lnTo>
                  <a:lnTo>
                    <a:pt x="473849" y="239849"/>
                  </a:lnTo>
                  <a:lnTo>
                    <a:pt x="90733" y="239849"/>
                  </a:lnTo>
                  <a:lnTo>
                    <a:pt x="84574" y="239748"/>
                  </a:lnTo>
                  <a:lnTo>
                    <a:pt x="68775" y="232369"/>
                  </a:lnTo>
                  <a:lnTo>
                    <a:pt x="67556" y="224444"/>
                  </a:lnTo>
                  <a:lnTo>
                    <a:pt x="67314" y="217129"/>
                  </a:lnTo>
                  <a:lnTo>
                    <a:pt x="75748" y="166089"/>
                  </a:lnTo>
                  <a:lnTo>
                    <a:pt x="99715" y="122589"/>
                  </a:lnTo>
                  <a:lnTo>
                    <a:pt x="135383" y="88983"/>
                  </a:lnTo>
                  <a:lnTo>
                    <a:pt x="178922" y="67625"/>
                  </a:lnTo>
                  <a:lnTo>
                    <a:pt x="226445" y="60779"/>
                  </a:lnTo>
                  <a:lnTo>
                    <a:pt x="394357" y="60779"/>
                  </a:lnTo>
                  <a:lnTo>
                    <a:pt x="373603" y="42559"/>
                  </a:lnTo>
                  <a:lnTo>
                    <a:pt x="330730" y="18184"/>
                  </a:lnTo>
                  <a:lnTo>
                    <a:pt x="284886" y="4103"/>
                  </a:lnTo>
                  <a:lnTo>
                    <a:pt x="236125" y="0"/>
                  </a:lnTo>
                  <a:close/>
                </a:path>
                <a:path w="474980" h="548004">
                  <a:moveTo>
                    <a:pt x="394357" y="60779"/>
                  </a:moveTo>
                  <a:lnTo>
                    <a:pt x="226445" y="60779"/>
                  </a:lnTo>
                  <a:lnTo>
                    <a:pt x="235317" y="61406"/>
                  </a:lnTo>
                  <a:lnTo>
                    <a:pt x="241511" y="64597"/>
                  </a:lnTo>
                  <a:lnTo>
                    <a:pt x="245194" y="70211"/>
                  </a:lnTo>
                  <a:lnTo>
                    <a:pt x="246537" y="78102"/>
                  </a:lnTo>
                  <a:lnTo>
                    <a:pt x="245423" y="85950"/>
                  </a:lnTo>
                  <a:lnTo>
                    <a:pt x="241674" y="91925"/>
                  </a:lnTo>
                  <a:lnTo>
                    <a:pt x="235337" y="95763"/>
                  </a:lnTo>
                  <a:lnTo>
                    <a:pt x="226458" y="97203"/>
                  </a:lnTo>
                  <a:lnTo>
                    <a:pt x="213010" y="98024"/>
                  </a:lnTo>
                  <a:lnTo>
                    <a:pt x="199932" y="100200"/>
                  </a:lnTo>
                  <a:lnTo>
                    <a:pt x="146024" y="128630"/>
                  </a:lnTo>
                  <a:lnTo>
                    <a:pt x="110437" y="181758"/>
                  </a:lnTo>
                  <a:lnTo>
                    <a:pt x="104652" y="223911"/>
                  </a:lnTo>
                  <a:lnTo>
                    <a:pt x="103306" y="230794"/>
                  </a:lnTo>
                  <a:lnTo>
                    <a:pt x="90733" y="239849"/>
                  </a:lnTo>
                  <a:lnTo>
                    <a:pt x="473849" y="239849"/>
                  </a:lnTo>
                  <a:lnTo>
                    <a:pt x="474629" y="225778"/>
                  </a:lnTo>
                  <a:lnTo>
                    <a:pt x="470172" y="184421"/>
                  </a:lnTo>
                  <a:lnTo>
                    <a:pt x="458476" y="145984"/>
                  </a:lnTo>
                  <a:lnTo>
                    <a:pt x="439562" y="110385"/>
                  </a:lnTo>
                  <a:lnTo>
                    <a:pt x="413453" y="77543"/>
                  </a:lnTo>
                  <a:lnTo>
                    <a:pt x="394357" y="60779"/>
                  </a:lnTo>
                  <a:close/>
                </a:path>
              </a:pathLst>
            </a:custGeom>
            <a:solidFill>
              <a:srgbClr val="EAEAE8"/>
            </a:solidFill>
          </p:spPr>
          <p:txBody>
            <a:bodyPr wrap="square" lIns="0" tIns="0" rIns="0" bIns="0" rtlCol="0"/>
            <a:lstStyle/>
            <a:p>
              <a:endParaRPr/>
            </a:p>
          </p:txBody>
        </p:sp>
        <p:sp>
          <p:nvSpPr>
            <p:cNvPr id="121" name="object 54">
              <a:extLst>
                <a:ext uri="{FF2B5EF4-FFF2-40B4-BE49-F238E27FC236}">
                  <a16:creationId xmlns:a16="http://schemas.microsoft.com/office/drawing/2014/main" id="{16C2E8DE-E7C3-4F54-9DDD-E09CA85B9C1D}"/>
                </a:ext>
              </a:extLst>
            </p:cNvPr>
            <p:cNvSpPr/>
            <p:nvPr/>
          </p:nvSpPr>
          <p:spPr>
            <a:xfrm>
              <a:off x="6986179" y="6455863"/>
              <a:ext cx="215265" cy="0"/>
            </a:xfrm>
            <a:custGeom>
              <a:avLst/>
              <a:gdLst/>
              <a:ahLst/>
              <a:cxnLst/>
              <a:rect l="l" t="t" r="r" b="b"/>
              <a:pathLst>
                <a:path w="215264">
                  <a:moveTo>
                    <a:pt x="0" y="0"/>
                  </a:moveTo>
                  <a:lnTo>
                    <a:pt x="214680" y="0"/>
                  </a:lnTo>
                </a:path>
              </a:pathLst>
            </a:custGeom>
            <a:ln w="33439">
              <a:solidFill>
                <a:srgbClr val="EAEAE8"/>
              </a:solidFill>
            </a:ln>
          </p:spPr>
          <p:txBody>
            <a:bodyPr wrap="square" lIns="0" tIns="0" rIns="0" bIns="0" rtlCol="0"/>
            <a:lstStyle/>
            <a:p>
              <a:endParaRPr/>
            </a:p>
          </p:txBody>
        </p:sp>
        <p:sp>
          <p:nvSpPr>
            <p:cNvPr id="122" name="object 55">
              <a:extLst>
                <a:ext uri="{FF2B5EF4-FFF2-40B4-BE49-F238E27FC236}">
                  <a16:creationId xmlns:a16="http://schemas.microsoft.com/office/drawing/2014/main" id="{B806E261-41E4-4325-8DFE-11840784139A}"/>
                </a:ext>
              </a:extLst>
            </p:cNvPr>
            <p:cNvSpPr/>
            <p:nvPr/>
          </p:nvSpPr>
          <p:spPr>
            <a:xfrm>
              <a:off x="6986179" y="6498889"/>
              <a:ext cx="215265" cy="0"/>
            </a:xfrm>
            <a:custGeom>
              <a:avLst/>
              <a:gdLst/>
              <a:ahLst/>
              <a:cxnLst/>
              <a:rect l="l" t="t" r="r" b="b"/>
              <a:pathLst>
                <a:path w="215264">
                  <a:moveTo>
                    <a:pt x="0" y="0"/>
                  </a:moveTo>
                  <a:lnTo>
                    <a:pt x="214680" y="0"/>
                  </a:lnTo>
                </a:path>
              </a:pathLst>
            </a:custGeom>
            <a:ln w="33439">
              <a:solidFill>
                <a:srgbClr val="EAEAE8"/>
              </a:solidFill>
            </a:ln>
          </p:spPr>
          <p:txBody>
            <a:bodyPr wrap="square" lIns="0" tIns="0" rIns="0" bIns="0" rtlCol="0"/>
            <a:lstStyle/>
            <a:p>
              <a:endParaRPr/>
            </a:p>
          </p:txBody>
        </p:sp>
        <p:sp>
          <p:nvSpPr>
            <p:cNvPr id="123" name="object 56">
              <a:extLst>
                <a:ext uri="{FF2B5EF4-FFF2-40B4-BE49-F238E27FC236}">
                  <a16:creationId xmlns:a16="http://schemas.microsoft.com/office/drawing/2014/main" id="{B4B6B37C-9518-4D4E-BB0B-CECE5141374C}"/>
                </a:ext>
              </a:extLst>
            </p:cNvPr>
            <p:cNvSpPr/>
            <p:nvPr/>
          </p:nvSpPr>
          <p:spPr>
            <a:xfrm>
              <a:off x="7025381" y="6627055"/>
              <a:ext cx="136525" cy="0"/>
            </a:xfrm>
            <a:custGeom>
              <a:avLst/>
              <a:gdLst/>
              <a:ahLst/>
              <a:cxnLst/>
              <a:rect l="l" t="t" r="r" b="b"/>
              <a:pathLst>
                <a:path w="136525">
                  <a:moveTo>
                    <a:pt x="0" y="0"/>
                  </a:moveTo>
                  <a:lnTo>
                    <a:pt x="136270" y="0"/>
                  </a:lnTo>
                </a:path>
              </a:pathLst>
            </a:custGeom>
            <a:ln w="33439">
              <a:solidFill>
                <a:srgbClr val="EAEAE8"/>
              </a:solidFill>
            </a:ln>
          </p:spPr>
          <p:txBody>
            <a:bodyPr wrap="square" lIns="0" tIns="0" rIns="0" bIns="0" rtlCol="0"/>
            <a:lstStyle/>
            <a:p>
              <a:endParaRPr/>
            </a:p>
          </p:txBody>
        </p:sp>
        <p:sp>
          <p:nvSpPr>
            <p:cNvPr id="124" name="object 57">
              <a:extLst>
                <a:ext uri="{FF2B5EF4-FFF2-40B4-BE49-F238E27FC236}">
                  <a16:creationId xmlns:a16="http://schemas.microsoft.com/office/drawing/2014/main" id="{7819FF0D-A8A3-40A5-AD12-39904A1EC2FB}"/>
                </a:ext>
              </a:extLst>
            </p:cNvPr>
            <p:cNvSpPr/>
            <p:nvPr/>
          </p:nvSpPr>
          <p:spPr>
            <a:xfrm>
              <a:off x="6752318" y="5743651"/>
              <a:ext cx="111855" cy="111855"/>
            </a:xfrm>
            <a:prstGeom prst="rect">
              <a:avLst/>
            </a:prstGeom>
            <a:blipFill>
              <a:blip r:embed="rId14" cstate="print"/>
              <a:stretch>
                <a:fillRect/>
              </a:stretch>
            </a:blipFill>
          </p:spPr>
          <p:txBody>
            <a:bodyPr wrap="square" lIns="0" tIns="0" rIns="0" bIns="0" rtlCol="0"/>
            <a:lstStyle/>
            <a:p>
              <a:endParaRPr/>
            </a:p>
          </p:txBody>
        </p:sp>
        <p:sp>
          <p:nvSpPr>
            <p:cNvPr id="125" name="object 58">
              <a:extLst>
                <a:ext uri="{FF2B5EF4-FFF2-40B4-BE49-F238E27FC236}">
                  <a16:creationId xmlns:a16="http://schemas.microsoft.com/office/drawing/2014/main" id="{F66521C2-23EC-4C31-AD1D-D0D2F5CD613A}"/>
                </a:ext>
              </a:extLst>
            </p:cNvPr>
            <p:cNvSpPr/>
            <p:nvPr/>
          </p:nvSpPr>
          <p:spPr>
            <a:xfrm>
              <a:off x="6610599" y="6077229"/>
              <a:ext cx="144145" cy="0"/>
            </a:xfrm>
            <a:custGeom>
              <a:avLst/>
              <a:gdLst/>
              <a:ahLst/>
              <a:cxnLst/>
              <a:rect l="l" t="t" r="r" b="b"/>
              <a:pathLst>
                <a:path w="144144">
                  <a:moveTo>
                    <a:pt x="0" y="0"/>
                  </a:moveTo>
                  <a:lnTo>
                    <a:pt x="143776" y="0"/>
                  </a:lnTo>
                </a:path>
              </a:pathLst>
            </a:custGeom>
            <a:ln w="34798">
              <a:solidFill>
                <a:srgbClr val="EAEAE8"/>
              </a:solidFill>
            </a:ln>
          </p:spPr>
          <p:txBody>
            <a:bodyPr wrap="square" lIns="0" tIns="0" rIns="0" bIns="0" rtlCol="0"/>
            <a:lstStyle/>
            <a:p>
              <a:endParaRPr/>
            </a:p>
          </p:txBody>
        </p:sp>
        <p:sp>
          <p:nvSpPr>
            <p:cNvPr id="126" name="object 59">
              <a:extLst>
                <a:ext uri="{FF2B5EF4-FFF2-40B4-BE49-F238E27FC236}">
                  <a16:creationId xmlns:a16="http://schemas.microsoft.com/office/drawing/2014/main" id="{65EACFF5-3A53-49A9-A114-8C0144D203CB}"/>
                </a:ext>
              </a:extLst>
            </p:cNvPr>
            <p:cNvSpPr/>
            <p:nvPr/>
          </p:nvSpPr>
          <p:spPr>
            <a:xfrm>
              <a:off x="6733965" y="6306554"/>
              <a:ext cx="111855" cy="111855"/>
            </a:xfrm>
            <a:prstGeom prst="rect">
              <a:avLst/>
            </a:prstGeom>
            <a:blipFill>
              <a:blip r:embed="rId15" cstate="print"/>
              <a:stretch>
                <a:fillRect/>
              </a:stretch>
            </a:blipFill>
          </p:spPr>
          <p:txBody>
            <a:bodyPr wrap="square" lIns="0" tIns="0" rIns="0" bIns="0" rtlCol="0"/>
            <a:lstStyle/>
            <a:p>
              <a:endParaRPr/>
            </a:p>
          </p:txBody>
        </p:sp>
        <p:sp>
          <p:nvSpPr>
            <p:cNvPr id="127" name="object 60">
              <a:extLst>
                <a:ext uri="{FF2B5EF4-FFF2-40B4-BE49-F238E27FC236}">
                  <a16:creationId xmlns:a16="http://schemas.microsoft.com/office/drawing/2014/main" id="{C4D6BE26-D1F3-47F0-BCA9-97E49C0352CF}"/>
                </a:ext>
              </a:extLst>
            </p:cNvPr>
            <p:cNvSpPr/>
            <p:nvPr/>
          </p:nvSpPr>
          <p:spPr>
            <a:xfrm>
              <a:off x="7092075" y="5620285"/>
              <a:ext cx="0" cy="144145"/>
            </a:xfrm>
            <a:custGeom>
              <a:avLst/>
              <a:gdLst/>
              <a:ahLst/>
              <a:cxnLst/>
              <a:rect l="l" t="t" r="r" b="b"/>
              <a:pathLst>
                <a:path h="144145">
                  <a:moveTo>
                    <a:pt x="0" y="0"/>
                  </a:moveTo>
                  <a:lnTo>
                    <a:pt x="0" y="143776"/>
                  </a:lnTo>
                </a:path>
              </a:pathLst>
            </a:custGeom>
            <a:ln w="34798">
              <a:solidFill>
                <a:srgbClr val="EAEAE8"/>
              </a:solidFill>
            </a:ln>
          </p:spPr>
          <p:txBody>
            <a:bodyPr wrap="square" lIns="0" tIns="0" rIns="0" bIns="0" rtlCol="0"/>
            <a:lstStyle/>
            <a:p>
              <a:endParaRPr/>
            </a:p>
          </p:txBody>
        </p:sp>
        <p:sp>
          <p:nvSpPr>
            <p:cNvPr id="128" name="object 61">
              <a:extLst>
                <a:ext uri="{FF2B5EF4-FFF2-40B4-BE49-F238E27FC236}">
                  <a16:creationId xmlns:a16="http://schemas.microsoft.com/office/drawing/2014/main" id="{1876CBA4-CAB6-4DE2-9051-41C45E8CF7B7}"/>
                </a:ext>
              </a:extLst>
            </p:cNvPr>
            <p:cNvSpPr/>
            <p:nvPr/>
          </p:nvSpPr>
          <p:spPr>
            <a:xfrm>
              <a:off x="7321401" y="5743651"/>
              <a:ext cx="111855" cy="111855"/>
            </a:xfrm>
            <a:prstGeom prst="rect">
              <a:avLst/>
            </a:prstGeom>
            <a:blipFill>
              <a:blip r:embed="rId15" cstate="print"/>
              <a:stretch>
                <a:fillRect/>
              </a:stretch>
            </a:blipFill>
          </p:spPr>
          <p:txBody>
            <a:bodyPr wrap="square" lIns="0" tIns="0" rIns="0" bIns="0" rtlCol="0"/>
            <a:lstStyle/>
            <a:p>
              <a:endParaRPr/>
            </a:p>
          </p:txBody>
        </p:sp>
        <p:sp>
          <p:nvSpPr>
            <p:cNvPr id="129" name="object 62">
              <a:extLst>
                <a:ext uri="{FF2B5EF4-FFF2-40B4-BE49-F238E27FC236}">
                  <a16:creationId xmlns:a16="http://schemas.microsoft.com/office/drawing/2014/main" id="{D2D30D0D-AC76-49F6-B3D9-17478592CB23}"/>
                </a:ext>
              </a:extLst>
            </p:cNvPr>
            <p:cNvSpPr txBox="1"/>
            <p:nvPr/>
          </p:nvSpPr>
          <p:spPr>
            <a:xfrm>
              <a:off x="6605178" y="6178338"/>
              <a:ext cx="2763520" cy="370740"/>
            </a:xfrm>
            <a:prstGeom prst="rect">
              <a:avLst/>
            </a:prstGeom>
          </p:spPr>
          <p:txBody>
            <a:bodyPr vert="horz" wrap="square" lIns="0" tIns="13970" rIns="0" bIns="0" rtlCol="0">
              <a:spAutoFit/>
            </a:bodyPr>
            <a:lstStyle/>
            <a:p>
              <a:pPr marL="88265" algn="ctr">
                <a:spcBef>
                  <a:spcPts val="110"/>
                </a:spcBef>
              </a:pPr>
              <a:r>
                <a:rPr sz="2000" spc="-20" dirty="0">
                  <a:solidFill>
                    <a:srgbClr val="231F20"/>
                  </a:solidFill>
                  <a:latin typeface="Arial" panose="020B0604020202020204" pitchFamily="34" charset="0"/>
                  <a:cs typeface="Arial" panose="020B0604020202020204" pitchFamily="34" charset="0"/>
                </a:rPr>
                <a:t>Revolutionized </a:t>
              </a:r>
              <a:r>
                <a:rPr sz="2000" spc="-10" dirty="0">
                  <a:solidFill>
                    <a:srgbClr val="231F20"/>
                  </a:solidFill>
                  <a:latin typeface="Arial" panose="020B0604020202020204" pitchFamily="34" charset="0"/>
                  <a:cs typeface="Arial" panose="020B0604020202020204" pitchFamily="34" charset="0"/>
                </a:rPr>
                <a:t>the </a:t>
              </a:r>
              <a:r>
                <a:rPr sz="2000" spc="-15" dirty="0">
                  <a:solidFill>
                    <a:srgbClr val="231F20"/>
                  </a:solidFill>
                  <a:latin typeface="Arial" panose="020B0604020202020204" pitchFamily="34" charset="0"/>
                  <a:cs typeface="Arial" panose="020B0604020202020204" pitchFamily="34" charset="0"/>
                </a:rPr>
                <a:t>industry</a:t>
              </a:r>
              <a:r>
                <a:rPr sz="2000" spc="-85" dirty="0">
                  <a:solidFill>
                    <a:srgbClr val="231F20"/>
                  </a:solidFill>
                  <a:latin typeface="Arial" panose="020B0604020202020204" pitchFamily="34" charset="0"/>
                  <a:cs typeface="Arial" panose="020B0604020202020204" pitchFamily="34" charset="0"/>
                </a:rPr>
                <a:t> </a:t>
              </a:r>
              <a:r>
                <a:rPr sz="2000" spc="-20" dirty="0">
                  <a:solidFill>
                    <a:srgbClr val="231F20"/>
                  </a:solidFill>
                  <a:latin typeface="Arial" panose="020B0604020202020204" pitchFamily="34" charset="0"/>
                  <a:cs typeface="Arial" panose="020B0604020202020204" pitchFamily="34" charset="0"/>
                </a:rPr>
                <a:t>with</a:t>
              </a:r>
              <a:endParaRPr sz="2000" dirty="0">
                <a:latin typeface="Arial" panose="020B0604020202020204" pitchFamily="34" charset="0"/>
                <a:cs typeface="Arial" panose="020B0604020202020204" pitchFamily="34" charset="0"/>
              </a:endParaRPr>
            </a:p>
            <a:p>
              <a:pPr marL="38100" algn="ctr">
                <a:spcBef>
                  <a:spcPts val="10"/>
                </a:spcBef>
              </a:pPr>
              <a:r>
                <a:rPr sz="2000" u="dbl" dirty="0">
                  <a:solidFill>
                    <a:srgbClr val="231F20"/>
                  </a:solidFill>
                  <a:uFill>
                    <a:solidFill>
                      <a:srgbClr val="EAEAE8"/>
                    </a:solidFill>
                  </a:uFill>
                  <a:latin typeface="Arial" panose="020B0604020202020204" pitchFamily="34" charset="0"/>
                  <a:cs typeface="Arial" panose="020B0604020202020204" pitchFamily="34" charset="0"/>
                </a:rPr>
                <a:t>   </a:t>
              </a:r>
              <a:r>
                <a:rPr sz="2000" u="dbl" spc="40" dirty="0">
                  <a:solidFill>
                    <a:srgbClr val="231F20"/>
                  </a:solidFill>
                  <a:uFill>
                    <a:solidFill>
                      <a:srgbClr val="EAEAE8"/>
                    </a:solidFill>
                  </a:uFill>
                  <a:latin typeface="Arial" panose="020B0604020202020204" pitchFamily="34" charset="0"/>
                  <a:cs typeface="Arial" panose="020B0604020202020204" pitchFamily="34" charset="0"/>
                </a:rPr>
                <a:t> </a:t>
              </a:r>
              <a:r>
                <a:rPr sz="2000" u="dbl" spc="-20" dirty="0">
                  <a:solidFill>
                    <a:srgbClr val="231F20"/>
                  </a:solidFill>
                  <a:uFill>
                    <a:solidFill>
                      <a:srgbClr val="EAEAE8"/>
                    </a:solidFill>
                  </a:uFill>
                  <a:latin typeface="Arial" panose="020B0604020202020204" pitchFamily="34" charset="0"/>
                  <a:cs typeface="Arial" panose="020B0604020202020204" pitchFamily="34" charset="0"/>
                </a:rPr>
                <a:t>u</a:t>
              </a:r>
              <a:r>
                <a:rPr sz="2000" spc="-20" dirty="0">
                  <a:solidFill>
                    <a:srgbClr val="231F20"/>
                  </a:solidFill>
                  <a:latin typeface="Arial" panose="020B0604020202020204" pitchFamily="34" charset="0"/>
                  <a:cs typeface="Arial" panose="020B0604020202020204" pitchFamily="34" charset="0"/>
                </a:rPr>
                <a:t>ltra-secure </a:t>
              </a:r>
              <a:r>
                <a:rPr sz="2000" spc="-10" dirty="0">
                  <a:solidFill>
                    <a:srgbClr val="231F20"/>
                  </a:solidFill>
                  <a:latin typeface="Arial" panose="020B0604020202020204" pitchFamily="34" charset="0"/>
                  <a:cs typeface="Arial" panose="020B0604020202020204" pitchFamily="34" charset="0"/>
                </a:rPr>
                <a:t>PCoIP</a:t>
              </a:r>
              <a:r>
                <a:rPr sz="1600" spc="-15" baseline="31746" dirty="0">
                  <a:solidFill>
                    <a:srgbClr val="231F20"/>
                  </a:solidFill>
                  <a:latin typeface="Arial" panose="020B0604020202020204" pitchFamily="34" charset="0"/>
                  <a:cs typeface="Arial" panose="020B0604020202020204" pitchFamily="34" charset="0"/>
                </a:rPr>
                <a:t>®</a:t>
              </a:r>
              <a:r>
                <a:rPr sz="1600" spc="112" baseline="31746" dirty="0">
                  <a:solidFill>
                    <a:srgbClr val="231F20"/>
                  </a:solidFill>
                  <a:latin typeface="Arial" panose="020B0604020202020204" pitchFamily="34" charset="0"/>
                  <a:cs typeface="Arial" panose="020B0604020202020204" pitchFamily="34" charset="0"/>
                </a:rPr>
                <a:t> </a:t>
              </a:r>
              <a:r>
                <a:rPr sz="2000" spc="-20" dirty="0">
                  <a:solidFill>
                    <a:srgbClr val="231F20"/>
                  </a:solidFill>
                  <a:latin typeface="Arial" panose="020B0604020202020204" pitchFamily="34" charset="0"/>
                  <a:cs typeface="Arial" panose="020B0604020202020204" pitchFamily="34" charset="0"/>
                </a:rPr>
                <a:t>protocol</a:t>
              </a:r>
              <a:endParaRPr sz="2000" dirty="0">
                <a:latin typeface="Arial" panose="020B0604020202020204" pitchFamily="34" charset="0"/>
                <a:cs typeface="Arial" panose="020B0604020202020204" pitchFamily="34" charset="0"/>
              </a:endParaRPr>
            </a:p>
          </p:txBody>
        </p:sp>
        <p:sp>
          <p:nvSpPr>
            <p:cNvPr id="130" name="object 63">
              <a:extLst>
                <a:ext uri="{FF2B5EF4-FFF2-40B4-BE49-F238E27FC236}">
                  <a16:creationId xmlns:a16="http://schemas.microsoft.com/office/drawing/2014/main" id="{1D8923F5-C487-4238-9278-78610B93592E}"/>
                </a:ext>
              </a:extLst>
            </p:cNvPr>
            <p:cNvSpPr txBox="1"/>
            <p:nvPr/>
          </p:nvSpPr>
          <p:spPr>
            <a:xfrm>
              <a:off x="6610598" y="5855506"/>
              <a:ext cx="2687788" cy="372250"/>
            </a:xfrm>
            <a:prstGeom prst="rect">
              <a:avLst/>
            </a:prstGeom>
          </p:spPr>
          <p:txBody>
            <a:bodyPr vert="horz" wrap="square" lIns="0" tIns="16510" rIns="0" bIns="0" rtlCol="0">
              <a:spAutoFit/>
            </a:bodyPr>
            <a:lstStyle/>
            <a:p>
              <a:pPr marL="12700" algn="ctr">
                <a:spcBef>
                  <a:spcPts val="130"/>
                </a:spcBef>
              </a:pPr>
              <a:r>
                <a:rPr sz="4000" b="1" spc="-45" dirty="0">
                  <a:solidFill>
                    <a:srgbClr val="115E87"/>
                  </a:solidFill>
                  <a:latin typeface="Arial" panose="020B0604020202020204" pitchFamily="34" charset="0"/>
                  <a:cs typeface="Arial" panose="020B0604020202020204" pitchFamily="34" charset="0"/>
                </a:rPr>
                <a:t>2004</a:t>
              </a:r>
              <a:endParaRPr sz="4000" dirty="0">
                <a:latin typeface="Arial" panose="020B0604020202020204" pitchFamily="34" charset="0"/>
                <a:cs typeface="Arial" panose="020B0604020202020204" pitchFamily="34" charset="0"/>
              </a:endParaRPr>
            </a:p>
          </p:txBody>
        </p:sp>
      </p:grpSp>
      <p:sp>
        <p:nvSpPr>
          <p:cNvPr id="136" name="object 62">
            <a:extLst>
              <a:ext uri="{FF2B5EF4-FFF2-40B4-BE49-F238E27FC236}">
                <a16:creationId xmlns:a16="http://schemas.microsoft.com/office/drawing/2014/main" id="{EF972E1D-29FF-4D73-9E30-288687435578}"/>
              </a:ext>
            </a:extLst>
          </p:cNvPr>
          <p:cNvSpPr txBox="1"/>
          <p:nvPr/>
        </p:nvSpPr>
        <p:spPr>
          <a:xfrm>
            <a:off x="6197963" y="2312749"/>
            <a:ext cx="4282676" cy="321883"/>
          </a:xfrm>
          <a:prstGeom prst="rect">
            <a:avLst/>
          </a:prstGeom>
        </p:spPr>
        <p:txBody>
          <a:bodyPr vert="horz" wrap="square" lIns="0" tIns="13970" rIns="0" bIns="0" rtlCol="0">
            <a:spAutoFit/>
          </a:bodyPr>
          <a:lstStyle/>
          <a:p>
            <a:pPr marL="88265" algn="ctr">
              <a:spcBef>
                <a:spcPts val="110"/>
              </a:spcBef>
            </a:pPr>
            <a:r>
              <a:rPr lang="en-CA" sz="2000" spc="-20" dirty="0">
                <a:solidFill>
                  <a:srgbClr val="231F20"/>
                </a:solidFill>
                <a:latin typeface="Arial" panose="020B0604020202020204" pitchFamily="34" charset="0"/>
                <a:cs typeface="Arial" panose="020B0604020202020204" pitchFamily="34" charset="0"/>
              </a:rPr>
              <a:t>PCoIP endpoints worldwide</a:t>
            </a:r>
            <a:endParaRPr sz="2000" dirty="0">
              <a:latin typeface="Arial" panose="020B0604020202020204" pitchFamily="34" charset="0"/>
              <a:cs typeface="Arial" panose="020B0604020202020204" pitchFamily="34" charset="0"/>
            </a:endParaRPr>
          </a:p>
        </p:txBody>
      </p:sp>
      <p:sp>
        <p:nvSpPr>
          <p:cNvPr id="137" name="object 63">
            <a:extLst>
              <a:ext uri="{FF2B5EF4-FFF2-40B4-BE49-F238E27FC236}">
                <a16:creationId xmlns:a16="http://schemas.microsoft.com/office/drawing/2014/main" id="{D10DB6ED-AAE1-4337-A40C-E2DD8B4070D1}"/>
              </a:ext>
            </a:extLst>
          </p:cNvPr>
          <p:cNvSpPr txBox="1"/>
          <p:nvPr/>
        </p:nvSpPr>
        <p:spPr>
          <a:xfrm>
            <a:off x="6197963" y="1764455"/>
            <a:ext cx="4282676" cy="632224"/>
          </a:xfrm>
          <a:prstGeom prst="rect">
            <a:avLst/>
          </a:prstGeom>
        </p:spPr>
        <p:txBody>
          <a:bodyPr vert="horz" wrap="square" lIns="0" tIns="16510" rIns="0" bIns="0" rtlCol="0">
            <a:spAutoFit/>
          </a:bodyPr>
          <a:lstStyle/>
          <a:p>
            <a:pPr marL="12700" algn="ctr">
              <a:spcBef>
                <a:spcPts val="130"/>
              </a:spcBef>
            </a:pPr>
            <a:r>
              <a:rPr lang="en-CA" sz="4000" b="1" spc="-45" dirty="0">
                <a:solidFill>
                  <a:srgbClr val="115E87"/>
                </a:solidFill>
                <a:latin typeface="Arial" panose="020B0604020202020204" pitchFamily="34" charset="0"/>
                <a:cs typeface="Arial" panose="020B0604020202020204" pitchFamily="34" charset="0"/>
              </a:rPr>
              <a:t>13 Million+</a:t>
            </a:r>
            <a:endParaRPr sz="4000" dirty="0">
              <a:latin typeface="Arial" panose="020B0604020202020204" pitchFamily="34" charset="0"/>
              <a:cs typeface="Arial" panose="020B0604020202020204" pitchFamily="34" charset="0"/>
            </a:endParaRPr>
          </a:p>
        </p:txBody>
      </p:sp>
      <p:sp>
        <p:nvSpPr>
          <p:cNvPr id="140" name="object 62">
            <a:extLst>
              <a:ext uri="{FF2B5EF4-FFF2-40B4-BE49-F238E27FC236}">
                <a16:creationId xmlns:a16="http://schemas.microsoft.com/office/drawing/2014/main" id="{2A502832-DB3F-41D5-A38B-9A666490D84B}"/>
              </a:ext>
            </a:extLst>
          </p:cNvPr>
          <p:cNvSpPr txBox="1"/>
          <p:nvPr/>
        </p:nvSpPr>
        <p:spPr>
          <a:xfrm>
            <a:off x="6194498" y="5270693"/>
            <a:ext cx="4282676" cy="629660"/>
          </a:xfrm>
          <a:prstGeom prst="rect">
            <a:avLst/>
          </a:prstGeom>
        </p:spPr>
        <p:txBody>
          <a:bodyPr vert="horz" wrap="square" lIns="0" tIns="13970" rIns="0" bIns="0" rtlCol="0">
            <a:spAutoFit/>
          </a:bodyPr>
          <a:lstStyle/>
          <a:p>
            <a:pPr marL="88265" algn="ctr">
              <a:spcBef>
                <a:spcPts val="110"/>
              </a:spcBef>
            </a:pPr>
            <a:r>
              <a:rPr lang="en-CA" sz="2000" spc="-20" dirty="0">
                <a:solidFill>
                  <a:srgbClr val="231F20"/>
                </a:solidFill>
                <a:latin typeface="Arial" panose="020B0604020202020204" pitchFamily="34" charset="0"/>
                <a:cs typeface="Arial" panose="020B0604020202020204" pitchFamily="34" charset="0"/>
              </a:rPr>
              <a:t>We work with partners that provide our offerings to end users everywhere</a:t>
            </a:r>
            <a:endParaRPr sz="2000" dirty="0">
              <a:latin typeface="Arial" panose="020B0604020202020204" pitchFamily="34" charset="0"/>
              <a:cs typeface="Arial" panose="020B0604020202020204" pitchFamily="34" charset="0"/>
            </a:endParaRPr>
          </a:p>
        </p:txBody>
      </p:sp>
      <p:sp>
        <p:nvSpPr>
          <p:cNvPr id="141" name="object 63">
            <a:extLst>
              <a:ext uri="{FF2B5EF4-FFF2-40B4-BE49-F238E27FC236}">
                <a16:creationId xmlns:a16="http://schemas.microsoft.com/office/drawing/2014/main" id="{13448942-7FA7-42E4-83EF-E4EDA97EDF8A}"/>
              </a:ext>
            </a:extLst>
          </p:cNvPr>
          <p:cNvSpPr txBox="1"/>
          <p:nvPr/>
        </p:nvSpPr>
        <p:spPr>
          <a:xfrm>
            <a:off x="6194498" y="4234024"/>
            <a:ext cx="4282676" cy="1001556"/>
          </a:xfrm>
          <a:prstGeom prst="rect">
            <a:avLst/>
          </a:prstGeom>
        </p:spPr>
        <p:txBody>
          <a:bodyPr vert="horz" wrap="square" lIns="0" tIns="16510" rIns="0" bIns="0" rtlCol="0">
            <a:spAutoFit/>
          </a:bodyPr>
          <a:lstStyle/>
          <a:p>
            <a:pPr marL="12700" algn="ctr">
              <a:spcBef>
                <a:spcPts val="130"/>
              </a:spcBef>
            </a:pPr>
            <a:r>
              <a:rPr lang="en-CA" sz="3200" b="1" spc="-45" dirty="0">
                <a:solidFill>
                  <a:srgbClr val="115E87"/>
                </a:solidFill>
                <a:latin typeface="Arial" panose="020B0604020202020204" pitchFamily="34" charset="0"/>
                <a:cs typeface="Arial" panose="020B0604020202020204" pitchFamily="34" charset="0"/>
              </a:rPr>
              <a:t>Major Technology Partners</a:t>
            </a:r>
            <a:endParaRPr sz="3200" dirty="0">
              <a:latin typeface="Arial" panose="020B0604020202020204" pitchFamily="34" charset="0"/>
              <a:cs typeface="Arial" panose="020B0604020202020204" pitchFamily="34" charset="0"/>
            </a:endParaRPr>
          </a:p>
        </p:txBody>
      </p:sp>
      <p:sp>
        <p:nvSpPr>
          <p:cNvPr id="142" name="object 62">
            <a:extLst>
              <a:ext uri="{FF2B5EF4-FFF2-40B4-BE49-F238E27FC236}">
                <a16:creationId xmlns:a16="http://schemas.microsoft.com/office/drawing/2014/main" id="{087CA3E9-B3B7-4A66-82A3-BEBF91E32894}"/>
              </a:ext>
            </a:extLst>
          </p:cNvPr>
          <p:cNvSpPr txBox="1"/>
          <p:nvPr/>
        </p:nvSpPr>
        <p:spPr>
          <a:xfrm>
            <a:off x="1113345" y="5270696"/>
            <a:ext cx="4282676" cy="629660"/>
          </a:xfrm>
          <a:prstGeom prst="rect">
            <a:avLst/>
          </a:prstGeom>
        </p:spPr>
        <p:txBody>
          <a:bodyPr vert="horz" wrap="square" lIns="0" tIns="13970" rIns="0" bIns="0" rtlCol="0">
            <a:spAutoFit/>
          </a:bodyPr>
          <a:lstStyle/>
          <a:p>
            <a:pPr marL="88265" algn="ctr">
              <a:spcBef>
                <a:spcPts val="110"/>
              </a:spcBef>
            </a:pPr>
            <a:r>
              <a:rPr lang="en-CA" sz="2000" spc="-20" dirty="0">
                <a:solidFill>
                  <a:srgbClr val="231F20"/>
                </a:solidFill>
                <a:latin typeface="Arial" panose="020B0604020202020204" pitchFamily="34" charset="0"/>
                <a:cs typeface="Arial" panose="020B0604020202020204" pitchFamily="34" charset="0"/>
              </a:rPr>
              <a:t>Customers include Fortune 500 enterprises and institutions</a:t>
            </a:r>
            <a:endParaRPr sz="2000" dirty="0">
              <a:latin typeface="Arial" panose="020B0604020202020204" pitchFamily="34" charset="0"/>
              <a:cs typeface="Arial" panose="020B0604020202020204" pitchFamily="34" charset="0"/>
            </a:endParaRPr>
          </a:p>
        </p:txBody>
      </p:sp>
      <p:sp>
        <p:nvSpPr>
          <p:cNvPr id="143" name="object 63">
            <a:extLst>
              <a:ext uri="{FF2B5EF4-FFF2-40B4-BE49-F238E27FC236}">
                <a16:creationId xmlns:a16="http://schemas.microsoft.com/office/drawing/2014/main" id="{E14791B6-1371-4CE6-A347-D9F622476253}"/>
              </a:ext>
            </a:extLst>
          </p:cNvPr>
          <p:cNvSpPr txBox="1"/>
          <p:nvPr/>
        </p:nvSpPr>
        <p:spPr>
          <a:xfrm>
            <a:off x="874817" y="4254810"/>
            <a:ext cx="4731758" cy="1001556"/>
          </a:xfrm>
          <a:prstGeom prst="rect">
            <a:avLst/>
          </a:prstGeom>
        </p:spPr>
        <p:txBody>
          <a:bodyPr vert="horz" wrap="square" lIns="0" tIns="16510" rIns="0" bIns="0" rtlCol="0">
            <a:spAutoFit/>
          </a:bodyPr>
          <a:lstStyle/>
          <a:p>
            <a:pPr marL="12700" algn="ctr">
              <a:spcBef>
                <a:spcPts val="130"/>
              </a:spcBef>
            </a:pPr>
            <a:r>
              <a:rPr lang="en-CA" sz="3200" b="1" spc="-45" dirty="0">
                <a:solidFill>
                  <a:srgbClr val="115E87"/>
                </a:solidFill>
                <a:latin typeface="Arial" panose="020B0604020202020204" pitchFamily="34" charset="0"/>
                <a:cs typeface="Arial" panose="020B0604020202020204" pitchFamily="34" charset="0"/>
              </a:rPr>
              <a:t>Leaders of Secure Virtual Workspaces</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90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6BAA7-0C7F-49A1-BAE1-A782020B60C8}"/>
              </a:ext>
            </a:extLst>
          </p:cNvPr>
          <p:cNvSpPr>
            <a:spLocks noGrp="1"/>
          </p:cNvSpPr>
          <p:nvPr>
            <p:ph type="body" sz="quarter" idx="13"/>
          </p:nvPr>
        </p:nvSpPr>
        <p:spPr>
          <a:xfrm>
            <a:off x="335970" y="1067579"/>
            <a:ext cx="11348031" cy="533400"/>
          </a:xfrm>
        </p:spPr>
        <p:txBody>
          <a:bodyPr/>
          <a:lstStyle/>
          <a:p>
            <a:r>
              <a:rPr lang="en-US" dirty="0"/>
              <a:t>The PCoIP protocol has long been adopted as the remote solution of choice for high  performance graphics or secure desktops in several sectors:</a:t>
            </a:r>
          </a:p>
          <a:p>
            <a:endParaRPr lang="en-US" dirty="0"/>
          </a:p>
          <a:p>
            <a:endParaRPr lang="en-CA" dirty="0"/>
          </a:p>
        </p:txBody>
      </p:sp>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4</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Market Leadership</a:t>
            </a:r>
          </a:p>
        </p:txBody>
      </p:sp>
      <p:sp>
        <p:nvSpPr>
          <p:cNvPr id="5" name="object 2">
            <a:extLst>
              <a:ext uri="{FF2B5EF4-FFF2-40B4-BE49-F238E27FC236}">
                <a16:creationId xmlns:a16="http://schemas.microsoft.com/office/drawing/2014/main" id="{4F8E5E09-BD9E-45F8-9047-E6F5E4C678B2}"/>
              </a:ext>
            </a:extLst>
          </p:cNvPr>
          <p:cNvSpPr/>
          <p:nvPr/>
        </p:nvSpPr>
        <p:spPr>
          <a:xfrm>
            <a:off x="421085" y="1941194"/>
            <a:ext cx="11262915" cy="4481768"/>
          </a:xfrm>
          <a:custGeom>
            <a:avLst/>
            <a:gdLst/>
            <a:ahLst/>
            <a:cxnLst/>
            <a:rect l="l" t="t" r="r" b="b"/>
            <a:pathLst>
              <a:path w="5568950" h="4074795">
                <a:moveTo>
                  <a:pt x="0" y="4074629"/>
                </a:moveTo>
                <a:lnTo>
                  <a:pt x="5568696" y="4074629"/>
                </a:lnTo>
                <a:lnTo>
                  <a:pt x="5568696" y="0"/>
                </a:lnTo>
                <a:lnTo>
                  <a:pt x="0" y="0"/>
                </a:lnTo>
                <a:lnTo>
                  <a:pt x="0" y="4074629"/>
                </a:lnTo>
                <a:close/>
              </a:path>
            </a:pathLst>
          </a:custGeom>
          <a:solidFill>
            <a:srgbClr val="E1F4FD"/>
          </a:solidFill>
        </p:spPr>
        <p:txBody>
          <a:bodyPr wrap="square" lIns="0" tIns="0" rIns="0" bIns="0" rtlCol="0"/>
          <a:lstStyle/>
          <a:p>
            <a:endParaRPr dirty="0"/>
          </a:p>
        </p:txBody>
      </p:sp>
      <p:sp>
        <p:nvSpPr>
          <p:cNvPr id="6" name="object 5">
            <a:extLst>
              <a:ext uri="{FF2B5EF4-FFF2-40B4-BE49-F238E27FC236}">
                <a16:creationId xmlns:a16="http://schemas.microsoft.com/office/drawing/2014/main" id="{8E50BE22-B4B8-4EE5-96EA-115FE79073C4}"/>
              </a:ext>
            </a:extLst>
          </p:cNvPr>
          <p:cNvSpPr txBox="1"/>
          <p:nvPr/>
        </p:nvSpPr>
        <p:spPr>
          <a:xfrm>
            <a:off x="724873" y="2008933"/>
            <a:ext cx="10933726" cy="4414029"/>
          </a:xfrm>
          <a:prstGeom prst="rect">
            <a:avLst/>
          </a:prstGeom>
        </p:spPr>
        <p:txBody>
          <a:bodyPr vert="horz" wrap="square" lIns="0" tIns="12700" rIns="0" bIns="0" rtlCol="0">
            <a:spAutoFit/>
          </a:bodyPr>
          <a:lstStyle/>
          <a:p>
            <a:pPr marL="840740" marR="334645"/>
            <a:r>
              <a:rPr sz="2000" b="1" dirty="0">
                <a:solidFill>
                  <a:srgbClr val="0076A9"/>
                </a:solidFill>
                <a:latin typeface="+mj-lt"/>
                <a:cs typeface="Roboto"/>
              </a:rPr>
              <a:t>Media </a:t>
            </a:r>
            <a:r>
              <a:rPr sz="2000" b="1" spc="-5" dirty="0">
                <a:solidFill>
                  <a:srgbClr val="0076A9"/>
                </a:solidFill>
                <a:latin typeface="+mj-lt"/>
                <a:cs typeface="Roboto"/>
              </a:rPr>
              <a:t>and </a:t>
            </a:r>
            <a:r>
              <a:rPr sz="2000" b="1" dirty="0">
                <a:solidFill>
                  <a:srgbClr val="0076A9"/>
                </a:solidFill>
                <a:latin typeface="+mj-lt"/>
                <a:cs typeface="Roboto"/>
              </a:rPr>
              <a:t>Entertainment </a:t>
            </a:r>
            <a:r>
              <a:rPr dirty="0">
                <a:latin typeface="+mj-lt"/>
                <a:cs typeface="Roboto Light"/>
              </a:rPr>
              <a:t>applications </a:t>
            </a:r>
            <a:r>
              <a:rPr spc="-5" dirty="0">
                <a:latin typeface="+mj-lt"/>
                <a:cs typeface="Roboto Light"/>
              </a:rPr>
              <a:t>including </a:t>
            </a:r>
            <a:r>
              <a:rPr dirty="0">
                <a:latin typeface="+mj-lt"/>
                <a:cs typeface="Roboto Light"/>
              </a:rPr>
              <a:t>visual </a:t>
            </a:r>
            <a:r>
              <a:rPr spc="-5" dirty="0">
                <a:latin typeface="+mj-lt"/>
                <a:cs typeface="Roboto Light"/>
              </a:rPr>
              <a:t>effects, </a:t>
            </a:r>
            <a:r>
              <a:rPr dirty="0">
                <a:latin typeface="+mj-lt"/>
                <a:cs typeface="Roboto Light"/>
              </a:rPr>
              <a:t>animation video  editing, game </a:t>
            </a:r>
            <a:r>
              <a:rPr spc="-5" dirty="0">
                <a:latin typeface="+mj-lt"/>
                <a:cs typeface="Roboto Light"/>
              </a:rPr>
              <a:t>development, </a:t>
            </a:r>
            <a:r>
              <a:rPr dirty="0">
                <a:latin typeface="+mj-lt"/>
                <a:cs typeface="Roboto Light"/>
              </a:rPr>
              <a:t>video </a:t>
            </a:r>
            <a:r>
              <a:rPr spc="-5" dirty="0">
                <a:latin typeface="+mj-lt"/>
                <a:cs typeface="Roboto Light"/>
              </a:rPr>
              <a:t>logging, mobile studios, playout automation  </a:t>
            </a:r>
            <a:r>
              <a:rPr dirty="0">
                <a:latin typeface="+mj-lt"/>
                <a:cs typeface="Roboto Light"/>
              </a:rPr>
              <a:t>and </a:t>
            </a:r>
            <a:r>
              <a:rPr spc="-5" dirty="0">
                <a:latin typeface="+mj-lt"/>
                <a:cs typeface="Roboto Light"/>
              </a:rPr>
              <a:t>Keyboard-Video-Mouse </a:t>
            </a:r>
            <a:r>
              <a:rPr dirty="0">
                <a:latin typeface="+mj-lt"/>
                <a:cs typeface="Roboto Light"/>
              </a:rPr>
              <a:t>(KVM) extenders</a:t>
            </a:r>
          </a:p>
          <a:p>
            <a:pPr>
              <a:spcBef>
                <a:spcPts val="40"/>
              </a:spcBef>
            </a:pPr>
            <a:endParaRPr sz="2400" dirty="0">
              <a:latin typeface="+mj-lt"/>
              <a:cs typeface="Roboto Light"/>
            </a:endParaRPr>
          </a:p>
          <a:p>
            <a:pPr marL="840740"/>
            <a:r>
              <a:rPr sz="2000" b="1" spc="-5" dirty="0">
                <a:solidFill>
                  <a:srgbClr val="0076A9"/>
                </a:solidFill>
                <a:latin typeface="+mj-lt"/>
                <a:cs typeface="Roboto"/>
              </a:rPr>
              <a:t>Governments</a:t>
            </a:r>
            <a:r>
              <a:rPr sz="2400" b="1" spc="-5" dirty="0">
                <a:solidFill>
                  <a:srgbClr val="0076A9"/>
                </a:solidFill>
                <a:latin typeface="+mj-lt"/>
                <a:cs typeface="Roboto"/>
              </a:rPr>
              <a:t> </a:t>
            </a:r>
            <a:r>
              <a:rPr dirty="0">
                <a:latin typeface="+mj-lt"/>
                <a:cs typeface="Roboto Light"/>
              </a:rPr>
              <a:t>demanding </a:t>
            </a:r>
            <a:r>
              <a:rPr spc="-10" dirty="0">
                <a:latin typeface="+mj-lt"/>
                <a:cs typeface="Roboto Light"/>
              </a:rPr>
              <a:t>ultra </a:t>
            </a:r>
            <a:r>
              <a:rPr dirty="0">
                <a:latin typeface="+mj-lt"/>
                <a:cs typeface="Roboto Light"/>
              </a:rPr>
              <a:t>high </a:t>
            </a:r>
            <a:r>
              <a:rPr spc="-5" dirty="0">
                <a:latin typeface="+mj-lt"/>
                <a:cs typeface="Roboto Light"/>
              </a:rPr>
              <a:t>security solutions including </a:t>
            </a:r>
            <a:r>
              <a:rPr dirty="0">
                <a:latin typeface="+mj-lt"/>
                <a:cs typeface="Roboto Light"/>
              </a:rPr>
              <a:t>smart</a:t>
            </a:r>
            <a:r>
              <a:rPr spc="-10" dirty="0">
                <a:latin typeface="+mj-lt"/>
                <a:cs typeface="Roboto Light"/>
              </a:rPr>
              <a:t> </a:t>
            </a:r>
            <a:r>
              <a:rPr spc="-5" dirty="0">
                <a:latin typeface="+mj-lt"/>
                <a:cs typeface="Roboto Light"/>
              </a:rPr>
              <a:t>card</a:t>
            </a:r>
            <a:endParaRPr dirty="0">
              <a:latin typeface="+mj-lt"/>
              <a:cs typeface="Roboto Light"/>
            </a:endParaRPr>
          </a:p>
          <a:p>
            <a:pPr marL="840740">
              <a:spcBef>
                <a:spcPts val="200"/>
              </a:spcBef>
            </a:pPr>
            <a:r>
              <a:rPr dirty="0">
                <a:latin typeface="+mj-lt"/>
                <a:cs typeface="Roboto Light"/>
              </a:rPr>
              <a:t>access </a:t>
            </a:r>
            <a:r>
              <a:rPr spc="-5" dirty="0">
                <a:latin typeface="+mj-lt"/>
                <a:cs typeface="Roboto Light"/>
              </a:rPr>
              <a:t>to standard or graphics </a:t>
            </a:r>
            <a:r>
              <a:rPr dirty="0">
                <a:latin typeface="+mj-lt"/>
                <a:cs typeface="Roboto Light"/>
              </a:rPr>
              <a:t>Linux and </a:t>
            </a:r>
            <a:r>
              <a:rPr spc="-5" dirty="0">
                <a:latin typeface="+mj-lt"/>
                <a:cs typeface="Roboto Light"/>
              </a:rPr>
              <a:t>Windows desktops</a:t>
            </a:r>
            <a:endParaRPr dirty="0">
              <a:latin typeface="+mj-lt"/>
              <a:cs typeface="Roboto Light"/>
            </a:endParaRPr>
          </a:p>
          <a:p>
            <a:pPr>
              <a:spcBef>
                <a:spcPts val="15"/>
              </a:spcBef>
            </a:pPr>
            <a:endParaRPr sz="2400" dirty="0">
              <a:latin typeface="+mj-lt"/>
              <a:cs typeface="Roboto Light"/>
            </a:endParaRPr>
          </a:p>
          <a:p>
            <a:pPr marL="840740" marR="474980">
              <a:spcBef>
                <a:spcPts val="5"/>
              </a:spcBef>
            </a:pPr>
            <a:r>
              <a:rPr sz="2000" b="1" spc="-10" dirty="0">
                <a:solidFill>
                  <a:srgbClr val="0076A9"/>
                </a:solidFill>
                <a:latin typeface="+mj-lt"/>
                <a:cs typeface="Roboto"/>
              </a:rPr>
              <a:t>CAD/CAM/AEC/Automotive</a:t>
            </a:r>
            <a:r>
              <a:rPr sz="1600" b="1" spc="-10" dirty="0">
                <a:solidFill>
                  <a:srgbClr val="0076A9"/>
                </a:solidFill>
                <a:latin typeface="+mj-lt"/>
                <a:cs typeface="Roboto"/>
              </a:rPr>
              <a:t> </a:t>
            </a:r>
            <a:r>
              <a:rPr spc="-5" dirty="0">
                <a:latin typeface="+mj-lt"/>
                <a:cs typeface="Roboto Light"/>
              </a:rPr>
              <a:t>including manufacturing </a:t>
            </a:r>
            <a:r>
              <a:rPr dirty="0">
                <a:latin typeface="+mj-lt"/>
                <a:cs typeface="Roboto Light"/>
              </a:rPr>
              <a:t>and engineering  applications demanding high </a:t>
            </a:r>
            <a:r>
              <a:rPr spc="-5" dirty="0">
                <a:latin typeface="+mj-lt"/>
                <a:cs typeface="Roboto Light"/>
              </a:rPr>
              <a:t>accuracy </a:t>
            </a:r>
            <a:r>
              <a:rPr dirty="0">
                <a:latin typeface="+mj-lt"/>
                <a:cs typeface="Roboto Light"/>
              </a:rPr>
              <a:t>visualization and </a:t>
            </a:r>
            <a:r>
              <a:rPr spc="-5" dirty="0">
                <a:latin typeface="+mj-lt"/>
                <a:cs typeface="Roboto Light"/>
              </a:rPr>
              <a:t>graphics</a:t>
            </a:r>
            <a:r>
              <a:rPr spc="-15" dirty="0">
                <a:latin typeface="+mj-lt"/>
                <a:cs typeface="Roboto Light"/>
              </a:rPr>
              <a:t> </a:t>
            </a:r>
            <a:r>
              <a:rPr spc="-10" dirty="0">
                <a:latin typeface="+mj-lt"/>
                <a:cs typeface="Roboto Light"/>
              </a:rPr>
              <a:t>processing</a:t>
            </a:r>
            <a:endParaRPr dirty="0">
              <a:latin typeface="+mj-lt"/>
              <a:cs typeface="Roboto Light"/>
            </a:endParaRPr>
          </a:p>
          <a:p>
            <a:endParaRPr sz="2400" dirty="0">
              <a:latin typeface="+mj-lt"/>
              <a:cs typeface="Roboto Light"/>
            </a:endParaRPr>
          </a:p>
          <a:p>
            <a:pPr marL="840740">
              <a:spcBef>
                <a:spcPts val="880"/>
              </a:spcBef>
            </a:pPr>
            <a:r>
              <a:rPr sz="2000" b="1" dirty="0">
                <a:solidFill>
                  <a:srgbClr val="0076A9"/>
                </a:solidFill>
                <a:latin typeface="+mj-lt"/>
                <a:cs typeface="Roboto"/>
              </a:rPr>
              <a:t>Linux </a:t>
            </a:r>
            <a:r>
              <a:rPr sz="2000" b="1" spc="-5" dirty="0">
                <a:solidFill>
                  <a:srgbClr val="0076A9"/>
                </a:solidFill>
                <a:latin typeface="+mj-lt"/>
                <a:cs typeface="Roboto"/>
              </a:rPr>
              <a:t>Desktops </a:t>
            </a:r>
            <a:r>
              <a:rPr spc="-5" dirty="0">
                <a:latin typeface="+mj-lt"/>
                <a:cs typeface="Roboto Light"/>
              </a:rPr>
              <a:t>for </a:t>
            </a:r>
            <a:r>
              <a:rPr spc="-45" dirty="0">
                <a:latin typeface="+mj-lt"/>
                <a:cs typeface="Roboto Light"/>
              </a:rPr>
              <a:t>IT, </a:t>
            </a:r>
            <a:r>
              <a:rPr spc="-5" dirty="0">
                <a:latin typeface="+mj-lt"/>
                <a:cs typeface="Roboto Light"/>
              </a:rPr>
              <a:t>software developers, </a:t>
            </a:r>
            <a:r>
              <a:rPr dirty="0">
                <a:latin typeface="+mj-lt"/>
                <a:cs typeface="Roboto Light"/>
              </a:rPr>
              <a:t>HPC and </a:t>
            </a:r>
            <a:r>
              <a:rPr spc="-10" dirty="0">
                <a:latin typeface="+mj-lt"/>
                <a:cs typeface="Roboto Light"/>
              </a:rPr>
              <a:t>scientific</a:t>
            </a:r>
            <a:r>
              <a:rPr spc="35" dirty="0">
                <a:latin typeface="+mj-lt"/>
                <a:cs typeface="Roboto Light"/>
              </a:rPr>
              <a:t> </a:t>
            </a:r>
            <a:r>
              <a:rPr dirty="0">
                <a:latin typeface="+mj-lt"/>
                <a:cs typeface="Roboto Light"/>
              </a:rPr>
              <a:t>applications</a:t>
            </a:r>
          </a:p>
          <a:p>
            <a:pPr>
              <a:spcBef>
                <a:spcPts val="55"/>
              </a:spcBef>
            </a:pPr>
            <a:endParaRPr sz="2400" dirty="0">
              <a:latin typeface="+mj-lt"/>
              <a:cs typeface="Roboto Light"/>
            </a:endParaRPr>
          </a:p>
          <a:p>
            <a:pPr marL="840740"/>
            <a:r>
              <a:rPr sz="2000" b="1" dirty="0">
                <a:solidFill>
                  <a:srgbClr val="0076A9"/>
                </a:solidFill>
                <a:latin typeface="+mj-lt"/>
                <a:cs typeface="Roboto"/>
              </a:rPr>
              <a:t>Finance</a:t>
            </a:r>
            <a:r>
              <a:rPr sz="2400" b="1" dirty="0">
                <a:solidFill>
                  <a:srgbClr val="0076A9"/>
                </a:solidFill>
                <a:latin typeface="+mj-lt"/>
                <a:cs typeface="Roboto"/>
              </a:rPr>
              <a:t> </a:t>
            </a:r>
            <a:r>
              <a:rPr dirty="0">
                <a:latin typeface="+mj-lt"/>
                <a:cs typeface="Roboto Light"/>
              </a:rPr>
              <a:t>and </a:t>
            </a:r>
            <a:r>
              <a:rPr spc="-5" dirty="0">
                <a:latin typeface="+mj-lt"/>
                <a:cs typeface="Roboto Light"/>
              </a:rPr>
              <a:t>business</a:t>
            </a:r>
            <a:r>
              <a:rPr spc="-20" dirty="0">
                <a:latin typeface="+mj-lt"/>
                <a:cs typeface="Roboto Light"/>
              </a:rPr>
              <a:t> </a:t>
            </a:r>
            <a:r>
              <a:rPr dirty="0">
                <a:latin typeface="+mj-lt"/>
                <a:cs typeface="Roboto Light"/>
              </a:rPr>
              <a:t>applications</a:t>
            </a:r>
          </a:p>
        </p:txBody>
      </p:sp>
      <p:sp>
        <p:nvSpPr>
          <p:cNvPr id="7" name="object 6">
            <a:extLst>
              <a:ext uri="{FF2B5EF4-FFF2-40B4-BE49-F238E27FC236}">
                <a16:creationId xmlns:a16="http://schemas.microsoft.com/office/drawing/2014/main" id="{96661AB0-6C0B-4474-A0D2-B77C64C7AD30}"/>
              </a:ext>
            </a:extLst>
          </p:cNvPr>
          <p:cNvSpPr/>
          <p:nvPr/>
        </p:nvSpPr>
        <p:spPr>
          <a:xfrm>
            <a:off x="638719" y="2247866"/>
            <a:ext cx="671417" cy="447611"/>
          </a:xfrm>
          <a:custGeom>
            <a:avLst/>
            <a:gdLst/>
            <a:ahLst/>
            <a:cxnLst/>
            <a:rect l="l" t="t" r="r" b="b"/>
            <a:pathLst>
              <a:path w="434339" h="289560">
                <a:moveTo>
                  <a:pt x="274624" y="0"/>
                </a:moveTo>
                <a:lnTo>
                  <a:pt x="39065" y="0"/>
                </a:lnTo>
                <a:lnTo>
                  <a:pt x="23858" y="2833"/>
                </a:lnTo>
                <a:lnTo>
                  <a:pt x="11441" y="10558"/>
                </a:lnTo>
                <a:lnTo>
                  <a:pt x="3069" y="22015"/>
                </a:lnTo>
                <a:lnTo>
                  <a:pt x="0" y="36042"/>
                </a:lnTo>
                <a:lnTo>
                  <a:pt x="0" y="253517"/>
                </a:lnTo>
                <a:lnTo>
                  <a:pt x="3069" y="267544"/>
                </a:lnTo>
                <a:lnTo>
                  <a:pt x="11441" y="279001"/>
                </a:lnTo>
                <a:lnTo>
                  <a:pt x="23858" y="286726"/>
                </a:lnTo>
                <a:lnTo>
                  <a:pt x="39065" y="289559"/>
                </a:lnTo>
                <a:lnTo>
                  <a:pt x="274624" y="289559"/>
                </a:lnTo>
                <a:lnTo>
                  <a:pt x="289826" y="286726"/>
                </a:lnTo>
                <a:lnTo>
                  <a:pt x="302244" y="279001"/>
                </a:lnTo>
                <a:lnTo>
                  <a:pt x="310618" y="267544"/>
                </a:lnTo>
                <a:lnTo>
                  <a:pt x="311081" y="265429"/>
                </a:lnTo>
                <a:lnTo>
                  <a:pt x="30987" y="265429"/>
                </a:lnTo>
                <a:lnTo>
                  <a:pt x="24129" y="260007"/>
                </a:lnTo>
                <a:lnTo>
                  <a:pt x="24129" y="29552"/>
                </a:lnTo>
                <a:lnTo>
                  <a:pt x="30987" y="24129"/>
                </a:lnTo>
                <a:lnTo>
                  <a:pt x="311081" y="24129"/>
                </a:lnTo>
                <a:lnTo>
                  <a:pt x="310618" y="22015"/>
                </a:lnTo>
                <a:lnTo>
                  <a:pt x="302244" y="10558"/>
                </a:lnTo>
                <a:lnTo>
                  <a:pt x="289826" y="2833"/>
                </a:lnTo>
                <a:lnTo>
                  <a:pt x="274624" y="0"/>
                </a:lnTo>
                <a:close/>
              </a:path>
              <a:path w="434339" h="289560">
                <a:moveTo>
                  <a:pt x="311081" y="24129"/>
                </a:moveTo>
                <a:lnTo>
                  <a:pt x="282701" y="24129"/>
                </a:lnTo>
                <a:lnTo>
                  <a:pt x="289559" y="29552"/>
                </a:lnTo>
                <a:lnTo>
                  <a:pt x="289559" y="260007"/>
                </a:lnTo>
                <a:lnTo>
                  <a:pt x="282701" y="265429"/>
                </a:lnTo>
                <a:lnTo>
                  <a:pt x="311081" y="265429"/>
                </a:lnTo>
                <a:lnTo>
                  <a:pt x="313689" y="253517"/>
                </a:lnTo>
                <a:lnTo>
                  <a:pt x="313689" y="208419"/>
                </a:lnTo>
                <a:lnTo>
                  <a:pt x="358658" y="208419"/>
                </a:lnTo>
                <a:lnTo>
                  <a:pt x="313689" y="179768"/>
                </a:lnTo>
                <a:lnTo>
                  <a:pt x="313689" y="109715"/>
                </a:lnTo>
                <a:lnTo>
                  <a:pt x="358569" y="81140"/>
                </a:lnTo>
                <a:lnTo>
                  <a:pt x="313689" y="81140"/>
                </a:lnTo>
                <a:lnTo>
                  <a:pt x="313689" y="36042"/>
                </a:lnTo>
                <a:lnTo>
                  <a:pt x="311081" y="24129"/>
                </a:lnTo>
                <a:close/>
              </a:path>
              <a:path w="434339" h="289560">
                <a:moveTo>
                  <a:pt x="358658" y="208419"/>
                </a:moveTo>
                <a:lnTo>
                  <a:pt x="313689" y="208419"/>
                </a:lnTo>
                <a:lnTo>
                  <a:pt x="396328" y="261137"/>
                </a:lnTo>
                <a:lnTo>
                  <a:pt x="400634" y="264147"/>
                </a:lnTo>
                <a:lnTo>
                  <a:pt x="405460" y="265429"/>
                </a:lnTo>
                <a:lnTo>
                  <a:pt x="410057" y="265429"/>
                </a:lnTo>
                <a:lnTo>
                  <a:pt x="419122" y="263680"/>
                </a:lnTo>
                <a:lnTo>
                  <a:pt x="426856" y="258784"/>
                </a:lnTo>
                <a:lnTo>
                  <a:pt x="432242" y="251274"/>
                </a:lnTo>
                <a:lnTo>
                  <a:pt x="434263" y="241680"/>
                </a:lnTo>
                <a:lnTo>
                  <a:pt x="410209" y="241680"/>
                </a:lnTo>
                <a:lnTo>
                  <a:pt x="409308" y="240690"/>
                </a:lnTo>
                <a:lnTo>
                  <a:pt x="358658" y="208419"/>
                </a:lnTo>
                <a:close/>
              </a:path>
              <a:path w="434339" h="289560">
                <a:moveTo>
                  <a:pt x="434263" y="48259"/>
                </a:moveTo>
                <a:lnTo>
                  <a:pt x="410209" y="48259"/>
                </a:lnTo>
                <a:lnTo>
                  <a:pt x="410209" y="241680"/>
                </a:lnTo>
                <a:lnTo>
                  <a:pt x="434263" y="241680"/>
                </a:lnTo>
                <a:lnTo>
                  <a:pt x="434263" y="48259"/>
                </a:lnTo>
                <a:close/>
              </a:path>
              <a:path w="434339" h="289560">
                <a:moveTo>
                  <a:pt x="410133" y="24129"/>
                </a:moveTo>
                <a:lnTo>
                  <a:pt x="405460" y="24129"/>
                </a:lnTo>
                <a:lnTo>
                  <a:pt x="400710" y="25488"/>
                </a:lnTo>
                <a:lnTo>
                  <a:pt x="396405" y="28422"/>
                </a:lnTo>
                <a:lnTo>
                  <a:pt x="313689" y="81140"/>
                </a:lnTo>
                <a:lnTo>
                  <a:pt x="358569" y="81140"/>
                </a:lnTo>
                <a:lnTo>
                  <a:pt x="410209" y="48259"/>
                </a:lnTo>
                <a:lnTo>
                  <a:pt x="434263" y="48259"/>
                </a:lnTo>
                <a:lnTo>
                  <a:pt x="434263" y="47878"/>
                </a:lnTo>
                <a:lnTo>
                  <a:pt x="432286" y="38285"/>
                </a:lnTo>
                <a:lnTo>
                  <a:pt x="426923" y="30775"/>
                </a:lnTo>
                <a:lnTo>
                  <a:pt x="419197" y="25879"/>
                </a:lnTo>
                <a:lnTo>
                  <a:pt x="410133" y="24129"/>
                </a:lnTo>
                <a:close/>
              </a:path>
            </a:pathLst>
          </a:custGeom>
          <a:solidFill>
            <a:srgbClr val="F78F2C"/>
          </a:solidFill>
        </p:spPr>
        <p:txBody>
          <a:bodyPr wrap="square" lIns="0" tIns="0" rIns="0" bIns="0" rtlCol="0"/>
          <a:lstStyle/>
          <a:p>
            <a:endParaRPr/>
          </a:p>
        </p:txBody>
      </p:sp>
      <p:sp>
        <p:nvSpPr>
          <p:cNvPr id="8" name="object 7">
            <a:extLst>
              <a:ext uri="{FF2B5EF4-FFF2-40B4-BE49-F238E27FC236}">
                <a16:creationId xmlns:a16="http://schemas.microsoft.com/office/drawing/2014/main" id="{5E19FEA3-7DF2-47DE-AF09-C5F6A7591562}"/>
              </a:ext>
            </a:extLst>
          </p:cNvPr>
          <p:cNvSpPr/>
          <p:nvPr/>
        </p:nvSpPr>
        <p:spPr>
          <a:xfrm>
            <a:off x="656388" y="3316126"/>
            <a:ext cx="636078" cy="565403"/>
          </a:xfrm>
          <a:custGeom>
            <a:avLst/>
            <a:gdLst/>
            <a:ahLst/>
            <a:cxnLst/>
            <a:rect l="l" t="t" r="r" b="b"/>
            <a:pathLst>
              <a:path w="411480" h="365760">
                <a:moveTo>
                  <a:pt x="208457" y="0"/>
                </a:moveTo>
                <a:lnTo>
                  <a:pt x="203022" y="0"/>
                </a:lnTo>
                <a:lnTo>
                  <a:pt x="200291" y="482"/>
                </a:lnTo>
                <a:lnTo>
                  <a:pt x="197713" y="1460"/>
                </a:lnTo>
                <a:lnTo>
                  <a:pt x="7416" y="65798"/>
                </a:lnTo>
                <a:lnTo>
                  <a:pt x="2959" y="67475"/>
                </a:lnTo>
                <a:lnTo>
                  <a:pt x="8" y="71729"/>
                </a:lnTo>
                <a:lnTo>
                  <a:pt x="0" y="109181"/>
                </a:lnTo>
                <a:lnTo>
                  <a:pt x="5118" y="114300"/>
                </a:lnTo>
                <a:lnTo>
                  <a:pt x="406361" y="114300"/>
                </a:lnTo>
                <a:lnTo>
                  <a:pt x="411480" y="109181"/>
                </a:lnTo>
                <a:lnTo>
                  <a:pt x="411480" y="91440"/>
                </a:lnTo>
                <a:lnTo>
                  <a:pt x="22860" y="91440"/>
                </a:lnTo>
                <a:lnTo>
                  <a:pt x="22897" y="84696"/>
                </a:lnTo>
                <a:lnTo>
                  <a:pt x="205740" y="22860"/>
                </a:lnTo>
                <a:lnTo>
                  <a:pt x="277060" y="22860"/>
                </a:lnTo>
                <a:lnTo>
                  <a:pt x="213766" y="1460"/>
                </a:lnTo>
                <a:lnTo>
                  <a:pt x="211175" y="482"/>
                </a:lnTo>
                <a:lnTo>
                  <a:pt x="208457" y="0"/>
                </a:lnTo>
                <a:close/>
              </a:path>
              <a:path w="411480" h="365760">
                <a:moveTo>
                  <a:pt x="277060" y="22860"/>
                </a:moveTo>
                <a:lnTo>
                  <a:pt x="205740" y="22860"/>
                </a:lnTo>
                <a:lnTo>
                  <a:pt x="388620" y="84696"/>
                </a:lnTo>
                <a:lnTo>
                  <a:pt x="388620" y="91440"/>
                </a:lnTo>
                <a:lnTo>
                  <a:pt x="411480" y="91440"/>
                </a:lnTo>
                <a:lnTo>
                  <a:pt x="411480" y="71729"/>
                </a:lnTo>
                <a:lnTo>
                  <a:pt x="408520" y="67475"/>
                </a:lnTo>
                <a:lnTo>
                  <a:pt x="404063" y="65798"/>
                </a:lnTo>
                <a:lnTo>
                  <a:pt x="277060" y="22860"/>
                </a:lnTo>
                <a:close/>
              </a:path>
              <a:path w="411480" h="365760">
                <a:moveTo>
                  <a:pt x="408927" y="342900"/>
                </a:moveTo>
                <a:lnTo>
                  <a:pt x="2552" y="342900"/>
                </a:lnTo>
                <a:lnTo>
                  <a:pt x="0" y="345452"/>
                </a:lnTo>
                <a:lnTo>
                  <a:pt x="0" y="363194"/>
                </a:lnTo>
                <a:lnTo>
                  <a:pt x="2552" y="365760"/>
                </a:lnTo>
                <a:lnTo>
                  <a:pt x="408927" y="365760"/>
                </a:lnTo>
                <a:lnTo>
                  <a:pt x="411480" y="363194"/>
                </a:lnTo>
                <a:lnTo>
                  <a:pt x="411480" y="345452"/>
                </a:lnTo>
                <a:lnTo>
                  <a:pt x="408927" y="342900"/>
                </a:lnTo>
                <a:close/>
              </a:path>
              <a:path w="411480" h="365760">
                <a:moveTo>
                  <a:pt x="362496" y="274320"/>
                </a:moveTo>
                <a:lnTo>
                  <a:pt x="48983" y="274320"/>
                </a:lnTo>
                <a:lnTo>
                  <a:pt x="38815" y="276116"/>
                </a:lnTo>
                <a:lnTo>
                  <a:pt x="30511" y="281016"/>
                </a:lnTo>
                <a:lnTo>
                  <a:pt x="24913" y="288282"/>
                </a:lnTo>
                <a:lnTo>
                  <a:pt x="22860" y="297180"/>
                </a:lnTo>
                <a:lnTo>
                  <a:pt x="22860" y="342900"/>
                </a:lnTo>
                <a:lnTo>
                  <a:pt x="45720" y="342900"/>
                </a:lnTo>
                <a:lnTo>
                  <a:pt x="45720" y="298094"/>
                </a:lnTo>
                <a:lnTo>
                  <a:pt x="46215" y="297726"/>
                </a:lnTo>
                <a:lnTo>
                  <a:pt x="47294" y="297180"/>
                </a:lnTo>
                <a:lnTo>
                  <a:pt x="388620" y="297180"/>
                </a:lnTo>
                <a:lnTo>
                  <a:pt x="386566" y="288282"/>
                </a:lnTo>
                <a:lnTo>
                  <a:pt x="380968" y="281016"/>
                </a:lnTo>
                <a:lnTo>
                  <a:pt x="372664" y="276116"/>
                </a:lnTo>
                <a:lnTo>
                  <a:pt x="362496" y="274320"/>
                </a:lnTo>
                <a:close/>
              </a:path>
              <a:path w="411480" h="365760">
                <a:moveTo>
                  <a:pt x="388620" y="297180"/>
                </a:moveTo>
                <a:lnTo>
                  <a:pt x="364185" y="297180"/>
                </a:lnTo>
                <a:lnTo>
                  <a:pt x="365264" y="297726"/>
                </a:lnTo>
                <a:lnTo>
                  <a:pt x="365760" y="298094"/>
                </a:lnTo>
                <a:lnTo>
                  <a:pt x="365760" y="342900"/>
                </a:lnTo>
                <a:lnTo>
                  <a:pt x="388620" y="342900"/>
                </a:lnTo>
                <a:lnTo>
                  <a:pt x="388620" y="297180"/>
                </a:lnTo>
                <a:close/>
              </a:path>
              <a:path w="411480" h="365760">
                <a:moveTo>
                  <a:pt x="80010" y="137160"/>
                </a:moveTo>
                <a:lnTo>
                  <a:pt x="57150" y="137160"/>
                </a:lnTo>
                <a:lnTo>
                  <a:pt x="57150" y="274320"/>
                </a:lnTo>
                <a:lnTo>
                  <a:pt x="80010" y="274320"/>
                </a:lnTo>
                <a:lnTo>
                  <a:pt x="80010" y="137160"/>
                </a:lnTo>
                <a:close/>
              </a:path>
              <a:path w="411480" h="365760">
                <a:moveTo>
                  <a:pt x="171450" y="137160"/>
                </a:moveTo>
                <a:lnTo>
                  <a:pt x="148590" y="137160"/>
                </a:lnTo>
                <a:lnTo>
                  <a:pt x="148590" y="274320"/>
                </a:lnTo>
                <a:lnTo>
                  <a:pt x="171450" y="274320"/>
                </a:lnTo>
                <a:lnTo>
                  <a:pt x="171450" y="137160"/>
                </a:lnTo>
                <a:close/>
              </a:path>
              <a:path w="411480" h="365760">
                <a:moveTo>
                  <a:pt x="262890" y="137160"/>
                </a:moveTo>
                <a:lnTo>
                  <a:pt x="240030" y="137160"/>
                </a:lnTo>
                <a:lnTo>
                  <a:pt x="240030" y="274320"/>
                </a:lnTo>
                <a:lnTo>
                  <a:pt x="262890" y="274320"/>
                </a:lnTo>
                <a:lnTo>
                  <a:pt x="262890" y="137160"/>
                </a:lnTo>
                <a:close/>
              </a:path>
              <a:path w="411480" h="365760">
                <a:moveTo>
                  <a:pt x="354330" y="137160"/>
                </a:moveTo>
                <a:lnTo>
                  <a:pt x="331470" y="137160"/>
                </a:lnTo>
                <a:lnTo>
                  <a:pt x="331470" y="274320"/>
                </a:lnTo>
                <a:lnTo>
                  <a:pt x="354330" y="274320"/>
                </a:lnTo>
                <a:lnTo>
                  <a:pt x="354330" y="137160"/>
                </a:lnTo>
                <a:close/>
              </a:path>
            </a:pathLst>
          </a:custGeom>
          <a:solidFill>
            <a:srgbClr val="F78F2C"/>
          </a:solidFill>
        </p:spPr>
        <p:txBody>
          <a:bodyPr wrap="square" lIns="0" tIns="0" rIns="0" bIns="0" rtlCol="0"/>
          <a:lstStyle/>
          <a:p>
            <a:endParaRPr/>
          </a:p>
        </p:txBody>
      </p:sp>
      <p:sp>
        <p:nvSpPr>
          <p:cNvPr id="9" name="object 8">
            <a:extLst>
              <a:ext uri="{FF2B5EF4-FFF2-40B4-BE49-F238E27FC236}">
                <a16:creationId xmlns:a16="http://schemas.microsoft.com/office/drawing/2014/main" id="{FA4B899B-D8EE-4E11-86DA-13C2D00E1F68}"/>
              </a:ext>
            </a:extLst>
          </p:cNvPr>
          <p:cNvSpPr/>
          <p:nvPr/>
        </p:nvSpPr>
        <p:spPr>
          <a:xfrm>
            <a:off x="691726" y="4263879"/>
            <a:ext cx="565403" cy="565403"/>
          </a:xfrm>
          <a:custGeom>
            <a:avLst/>
            <a:gdLst/>
            <a:ahLst/>
            <a:cxnLst/>
            <a:rect l="l" t="t" r="r" b="b"/>
            <a:pathLst>
              <a:path w="365760" h="365760">
                <a:moveTo>
                  <a:pt x="33845" y="156527"/>
                </a:moveTo>
                <a:lnTo>
                  <a:pt x="18503" y="165417"/>
                </a:lnTo>
                <a:lnTo>
                  <a:pt x="17526" y="169075"/>
                </a:lnTo>
                <a:lnTo>
                  <a:pt x="19215" y="171818"/>
                </a:lnTo>
                <a:lnTo>
                  <a:pt x="27448" y="183856"/>
                </a:lnTo>
                <a:lnTo>
                  <a:pt x="36688" y="195160"/>
                </a:lnTo>
                <a:lnTo>
                  <a:pt x="46516" y="205495"/>
                </a:lnTo>
                <a:lnTo>
                  <a:pt x="57086" y="215226"/>
                </a:lnTo>
                <a:lnTo>
                  <a:pt x="0" y="314070"/>
                </a:lnTo>
                <a:lnTo>
                  <a:pt x="5740" y="361657"/>
                </a:lnTo>
                <a:lnTo>
                  <a:pt x="10807" y="365759"/>
                </a:lnTo>
                <a:lnTo>
                  <a:pt x="17843" y="365759"/>
                </a:lnTo>
                <a:lnTo>
                  <a:pt x="19397" y="365455"/>
                </a:lnTo>
                <a:lnTo>
                  <a:pt x="59397" y="348373"/>
                </a:lnTo>
                <a:lnTo>
                  <a:pt x="65490" y="337819"/>
                </a:lnTo>
                <a:lnTo>
                  <a:pt x="25895" y="337819"/>
                </a:lnTo>
                <a:lnTo>
                  <a:pt x="23609" y="318909"/>
                </a:lnTo>
                <a:lnTo>
                  <a:pt x="95057" y="195160"/>
                </a:lnTo>
                <a:lnTo>
                  <a:pt x="68668" y="195160"/>
                </a:lnTo>
                <a:lnTo>
                  <a:pt x="60398" y="187184"/>
                </a:lnTo>
                <a:lnTo>
                  <a:pt x="52603" y="178708"/>
                </a:lnTo>
                <a:lnTo>
                  <a:pt x="45380" y="169679"/>
                </a:lnTo>
                <a:lnTo>
                  <a:pt x="38823" y="160045"/>
                </a:lnTo>
                <a:lnTo>
                  <a:pt x="37198" y="157429"/>
                </a:lnTo>
                <a:lnTo>
                  <a:pt x="33845" y="156527"/>
                </a:lnTo>
                <a:close/>
              </a:path>
              <a:path w="365760" h="365760">
                <a:moveTo>
                  <a:pt x="277068" y="251891"/>
                </a:moveTo>
                <a:lnTo>
                  <a:pt x="250659" y="251891"/>
                </a:lnTo>
                <a:lnTo>
                  <a:pt x="306374" y="348373"/>
                </a:lnTo>
                <a:lnTo>
                  <a:pt x="346392" y="365455"/>
                </a:lnTo>
                <a:lnTo>
                  <a:pt x="347916" y="365759"/>
                </a:lnTo>
                <a:lnTo>
                  <a:pt x="354952" y="365759"/>
                </a:lnTo>
                <a:lnTo>
                  <a:pt x="360032" y="361657"/>
                </a:lnTo>
                <a:lnTo>
                  <a:pt x="362901" y="337819"/>
                </a:lnTo>
                <a:lnTo>
                  <a:pt x="339877" y="337819"/>
                </a:lnTo>
                <a:lnTo>
                  <a:pt x="322364" y="330339"/>
                </a:lnTo>
                <a:lnTo>
                  <a:pt x="277068" y="251891"/>
                </a:lnTo>
                <a:close/>
              </a:path>
              <a:path w="365760" h="365760">
                <a:moveTo>
                  <a:pt x="227495" y="120281"/>
                </a:moveTo>
                <a:lnTo>
                  <a:pt x="138290" y="120281"/>
                </a:lnTo>
                <a:lnTo>
                  <a:pt x="144068" y="125272"/>
                </a:lnTo>
                <a:lnTo>
                  <a:pt x="150545" y="129400"/>
                </a:lnTo>
                <a:lnTo>
                  <a:pt x="157772" y="132257"/>
                </a:lnTo>
                <a:lnTo>
                  <a:pt x="43408" y="330339"/>
                </a:lnTo>
                <a:lnTo>
                  <a:pt x="25895" y="337819"/>
                </a:lnTo>
                <a:lnTo>
                  <a:pt x="65490" y="337819"/>
                </a:lnTo>
                <a:lnTo>
                  <a:pt x="115722" y="250812"/>
                </a:lnTo>
                <a:lnTo>
                  <a:pt x="276445" y="250812"/>
                </a:lnTo>
                <a:lnTo>
                  <a:pt x="271767" y="242709"/>
                </a:lnTo>
                <a:lnTo>
                  <a:pt x="275089" y="241033"/>
                </a:lnTo>
                <a:lnTo>
                  <a:pt x="184492" y="241033"/>
                </a:lnTo>
                <a:lnTo>
                  <a:pt x="169743" y="240359"/>
                </a:lnTo>
                <a:lnTo>
                  <a:pt x="155251" y="238383"/>
                </a:lnTo>
                <a:lnTo>
                  <a:pt x="141073" y="235177"/>
                </a:lnTo>
                <a:lnTo>
                  <a:pt x="127266" y="230809"/>
                </a:lnTo>
                <a:lnTo>
                  <a:pt x="181419" y="137007"/>
                </a:lnTo>
                <a:lnTo>
                  <a:pt x="210743" y="137007"/>
                </a:lnTo>
                <a:lnTo>
                  <a:pt x="208000" y="132257"/>
                </a:lnTo>
                <a:lnTo>
                  <a:pt x="215226" y="129400"/>
                </a:lnTo>
                <a:lnTo>
                  <a:pt x="221716" y="125272"/>
                </a:lnTo>
                <a:lnTo>
                  <a:pt x="227495" y="120281"/>
                </a:lnTo>
                <a:close/>
              </a:path>
              <a:path w="365760" h="365760">
                <a:moveTo>
                  <a:pt x="317920" y="231203"/>
                </a:moveTo>
                <a:lnTo>
                  <a:pt x="291528" y="231203"/>
                </a:lnTo>
                <a:lnTo>
                  <a:pt x="342150" y="318909"/>
                </a:lnTo>
                <a:lnTo>
                  <a:pt x="339877" y="337819"/>
                </a:lnTo>
                <a:lnTo>
                  <a:pt x="362901" y="337819"/>
                </a:lnTo>
                <a:lnTo>
                  <a:pt x="365760" y="314070"/>
                </a:lnTo>
                <a:lnTo>
                  <a:pt x="317920" y="231203"/>
                </a:lnTo>
                <a:close/>
              </a:path>
              <a:path w="365760" h="365760">
                <a:moveTo>
                  <a:pt x="276445" y="250812"/>
                </a:moveTo>
                <a:lnTo>
                  <a:pt x="115722" y="250812"/>
                </a:lnTo>
                <a:lnTo>
                  <a:pt x="132264" y="256388"/>
                </a:lnTo>
                <a:lnTo>
                  <a:pt x="149288" y="260497"/>
                </a:lnTo>
                <a:lnTo>
                  <a:pt x="166721" y="263037"/>
                </a:lnTo>
                <a:lnTo>
                  <a:pt x="184492" y="263905"/>
                </a:lnTo>
                <a:lnTo>
                  <a:pt x="201548" y="263103"/>
                </a:lnTo>
                <a:lnTo>
                  <a:pt x="218305" y="260765"/>
                </a:lnTo>
                <a:lnTo>
                  <a:pt x="234697" y="256994"/>
                </a:lnTo>
                <a:lnTo>
                  <a:pt x="250659" y="251891"/>
                </a:lnTo>
                <a:lnTo>
                  <a:pt x="277068" y="251891"/>
                </a:lnTo>
                <a:lnTo>
                  <a:pt x="276445" y="250812"/>
                </a:lnTo>
                <a:close/>
              </a:path>
              <a:path w="365760" h="365760">
                <a:moveTo>
                  <a:pt x="210743" y="137007"/>
                </a:moveTo>
                <a:lnTo>
                  <a:pt x="184340" y="137007"/>
                </a:lnTo>
                <a:lnTo>
                  <a:pt x="239014" y="231711"/>
                </a:lnTo>
                <a:lnTo>
                  <a:pt x="225808" y="235648"/>
                </a:lnTo>
                <a:lnTo>
                  <a:pt x="212296" y="238577"/>
                </a:lnTo>
                <a:lnTo>
                  <a:pt x="198512" y="240403"/>
                </a:lnTo>
                <a:lnTo>
                  <a:pt x="184492" y="241033"/>
                </a:lnTo>
                <a:lnTo>
                  <a:pt x="275089" y="241033"/>
                </a:lnTo>
                <a:lnTo>
                  <a:pt x="278587" y="239267"/>
                </a:lnTo>
                <a:lnTo>
                  <a:pt x="285153" y="235419"/>
                </a:lnTo>
                <a:lnTo>
                  <a:pt x="291528" y="231203"/>
                </a:lnTo>
                <a:lnTo>
                  <a:pt x="317920" y="231203"/>
                </a:lnTo>
                <a:lnTo>
                  <a:pt x="313125" y="222897"/>
                </a:lnTo>
                <a:lnTo>
                  <a:pt x="260337" y="222897"/>
                </a:lnTo>
                <a:lnTo>
                  <a:pt x="210743" y="137007"/>
                </a:lnTo>
                <a:close/>
              </a:path>
              <a:path w="365760" h="365760">
                <a:moveTo>
                  <a:pt x="253889" y="120281"/>
                </a:moveTo>
                <a:lnTo>
                  <a:pt x="227495" y="120281"/>
                </a:lnTo>
                <a:lnTo>
                  <a:pt x="280123" y="211442"/>
                </a:lnTo>
                <a:lnTo>
                  <a:pt x="273786" y="215709"/>
                </a:lnTo>
                <a:lnTo>
                  <a:pt x="267182" y="219519"/>
                </a:lnTo>
                <a:lnTo>
                  <a:pt x="260337" y="222897"/>
                </a:lnTo>
                <a:lnTo>
                  <a:pt x="313125" y="222897"/>
                </a:lnTo>
                <a:lnTo>
                  <a:pt x="309943" y="217385"/>
                </a:lnTo>
                <a:lnTo>
                  <a:pt x="321115" y="207245"/>
                </a:lnTo>
                <a:lnTo>
                  <a:pt x="330547" y="197332"/>
                </a:lnTo>
                <a:lnTo>
                  <a:pt x="298373" y="197332"/>
                </a:lnTo>
                <a:lnTo>
                  <a:pt x="253889" y="120281"/>
                </a:lnTo>
                <a:close/>
              </a:path>
              <a:path w="365760" h="365760">
                <a:moveTo>
                  <a:pt x="335140" y="156527"/>
                </a:moveTo>
                <a:lnTo>
                  <a:pt x="331800" y="157429"/>
                </a:lnTo>
                <a:lnTo>
                  <a:pt x="330161" y="160045"/>
                </a:lnTo>
                <a:lnTo>
                  <a:pt x="323201" y="170306"/>
                </a:lnTo>
                <a:lnTo>
                  <a:pt x="315534" y="179932"/>
                </a:lnTo>
                <a:lnTo>
                  <a:pt x="307234" y="188936"/>
                </a:lnTo>
                <a:lnTo>
                  <a:pt x="298373" y="197332"/>
                </a:lnTo>
                <a:lnTo>
                  <a:pt x="330547" y="197332"/>
                </a:lnTo>
                <a:lnTo>
                  <a:pt x="331547" y="196281"/>
                </a:lnTo>
                <a:lnTo>
                  <a:pt x="341134" y="184474"/>
                </a:lnTo>
                <a:lnTo>
                  <a:pt x="349770" y="171805"/>
                </a:lnTo>
                <a:lnTo>
                  <a:pt x="351472" y="169075"/>
                </a:lnTo>
                <a:lnTo>
                  <a:pt x="350494" y="165417"/>
                </a:lnTo>
                <a:lnTo>
                  <a:pt x="335140" y="156527"/>
                </a:lnTo>
                <a:close/>
              </a:path>
              <a:path w="365760" h="365760">
                <a:moveTo>
                  <a:pt x="182880" y="0"/>
                </a:moveTo>
                <a:lnTo>
                  <a:pt x="156187" y="5388"/>
                </a:lnTo>
                <a:lnTo>
                  <a:pt x="134388" y="20083"/>
                </a:lnTo>
                <a:lnTo>
                  <a:pt x="119689" y="41882"/>
                </a:lnTo>
                <a:lnTo>
                  <a:pt x="114300" y="68579"/>
                </a:lnTo>
                <a:lnTo>
                  <a:pt x="114898" y="77315"/>
                </a:lnTo>
                <a:lnTo>
                  <a:pt x="116614" y="85686"/>
                </a:lnTo>
                <a:lnTo>
                  <a:pt x="119325" y="93658"/>
                </a:lnTo>
                <a:lnTo>
                  <a:pt x="122910" y="101193"/>
                </a:lnTo>
                <a:lnTo>
                  <a:pt x="68668" y="195160"/>
                </a:lnTo>
                <a:lnTo>
                  <a:pt x="95057" y="195160"/>
                </a:lnTo>
                <a:lnTo>
                  <a:pt x="138290" y="120281"/>
                </a:lnTo>
                <a:lnTo>
                  <a:pt x="253889" y="120281"/>
                </a:lnTo>
                <a:lnTo>
                  <a:pt x="250436" y="114299"/>
                </a:lnTo>
                <a:lnTo>
                  <a:pt x="182880" y="114299"/>
                </a:lnTo>
                <a:lnTo>
                  <a:pt x="165084" y="110706"/>
                </a:lnTo>
                <a:lnTo>
                  <a:pt x="150552" y="100907"/>
                </a:lnTo>
                <a:lnTo>
                  <a:pt x="140753" y="86375"/>
                </a:lnTo>
                <a:lnTo>
                  <a:pt x="137160" y="68579"/>
                </a:lnTo>
                <a:lnTo>
                  <a:pt x="140753" y="50779"/>
                </a:lnTo>
                <a:lnTo>
                  <a:pt x="150552" y="36247"/>
                </a:lnTo>
                <a:lnTo>
                  <a:pt x="165084" y="26451"/>
                </a:lnTo>
                <a:lnTo>
                  <a:pt x="182880" y="22859"/>
                </a:lnTo>
                <a:lnTo>
                  <a:pt x="233248" y="22859"/>
                </a:lnTo>
                <a:lnTo>
                  <a:pt x="231376" y="20083"/>
                </a:lnTo>
                <a:lnTo>
                  <a:pt x="209577" y="5388"/>
                </a:lnTo>
                <a:lnTo>
                  <a:pt x="182880" y="0"/>
                </a:lnTo>
                <a:close/>
              </a:path>
              <a:path w="365760" h="365760">
                <a:moveTo>
                  <a:pt x="184340" y="137007"/>
                </a:moveTo>
                <a:lnTo>
                  <a:pt x="181419" y="137007"/>
                </a:lnTo>
                <a:lnTo>
                  <a:pt x="181914" y="137020"/>
                </a:lnTo>
                <a:lnTo>
                  <a:pt x="182372" y="137159"/>
                </a:lnTo>
                <a:lnTo>
                  <a:pt x="183375" y="137159"/>
                </a:lnTo>
                <a:lnTo>
                  <a:pt x="183845" y="137020"/>
                </a:lnTo>
                <a:lnTo>
                  <a:pt x="184340" y="137007"/>
                </a:lnTo>
                <a:close/>
              </a:path>
              <a:path w="365760" h="365760">
                <a:moveTo>
                  <a:pt x="233248" y="22859"/>
                </a:moveTo>
                <a:lnTo>
                  <a:pt x="182880" y="22859"/>
                </a:lnTo>
                <a:lnTo>
                  <a:pt x="200680" y="26451"/>
                </a:lnTo>
                <a:lnTo>
                  <a:pt x="215212" y="36247"/>
                </a:lnTo>
                <a:lnTo>
                  <a:pt x="225008" y="50779"/>
                </a:lnTo>
                <a:lnTo>
                  <a:pt x="228600" y="68579"/>
                </a:lnTo>
                <a:lnTo>
                  <a:pt x="225008" y="86375"/>
                </a:lnTo>
                <a:lnTo>
                  <a:pt x="215212" y="100907"/>
                </a:lnTo>
                <a:lnTo>
                  <a:pt x="200680" y="110706"/>
                </a:lnTo>
                <a:lnTo>
                  <a:pt x="182880" y="114299"/>
                </a:lnTo>
                <a:lnTo>
                  <a:pt x="250436" y="114299"/>
                </a:lnTo>
                <a:lnTo>
                  <a:pt x="242862" y="101180"/>
                </a:lnTo>
                <a:lnTo>
                  <a:pt x="246445" y="93652"/>
                </a:lnTo>
                <a:lnTo>
                  <a:pt x="249151" y="85685"/>
                </a:lnTo>
                <a:lnTo>
                  <a:pt x="250863" y="77315"/>
                </a:lnTo>
                <a:lnTo>
                  <a:pt x="251460" y="68579"/>
                </a:lnTo>
                <a:lnTo>
                  <a:pt x="246071" y="41882"/>
                </a:lnTo>
                <a:lnTo>
                  <a:pt x="233248" y="22859"/>
                </a:lnTo>
                <a:close/>
              </a:path>
            </a:pathLst>
          </a:custGeom>
          <a:solidFill>
            <a:srgbClr val="F78F2C"/>
          </a:solidFill>
        </p:spPr>
        <p:txBody>
          <a:bodyPr wrap="square" lIns="0" tIns="0" rIns="0" bIns="0" rtlCol="0"/>
          <a:lstStyle/>
          <a:p>
            <a:endParaRPr/>
          </a:p>
        </p:txBody>
      </p:sp>
      <p:sp>
        <p:nvSpPr>
          <p:cNvPr id="10" name="object 9">
            <a:extLst>
              <a:ext uri="{FF2B5EF4-FFF2-40B4-BE49-F238E27FC236}">
                <a16:creationId xmlns:a16="http://schemas.microsoft.com/office/drawing/2014/main" id="{248B53AC-78D3-4BEB-B37B-BDDD9CA43373}"/>
              </a:ext>
            </a:extLst>
          </p:cNvPr>
          <p:cNvSpPr/>
          <p:nvPr/>
        </p:nvSpPr>
        <p:spPr>
          <a:xfrm>
            <a:off x="656388" y="5793835"/>
            <a:ext cx="636078" cy="565403"/>
          </a:xfrm>
          <a:custGeom>
            <a:avLst/>
            <a:gdLst/>
            <a:ahLst/>
            <a:cxnLst/>
            <a:rect l="l" t="t" r="r" b="b"/>
            <a:pathLst>
              <a:path w="411480" h="365760">
                <a:moveTo>
                  <a:pt x="63461" y="251460"/>
                </a:moveTo>
                <a:lnTo>
                  <a:pt x="5118" y="251460"/>
                </a:lnTo>
                <a:lnTo>
                  <a:pt x="0" y="256578"/>
                </a:lnTo>
                <a:lnTo>
                  <a:pt x="0" y="360641"/>
                </a:lnTo>
                <a:lnTo>
                  <a:pt x="5118" y="365760"/>
                </a:lnTo>
                <a:lnTo>
                  <a:pt x="63461" y="365760"/>
                </a:lnTo>
                <a:lnTo>
                  <a:pt x="68580" y="360641"/>
                </a:lnTo>
                <a:lnTo>
                  <a:pt x="68580" y="342900"/>
                </a:lnTo>
                <a:lnTo>
                  <a:pt x="22859" y="342900"/>
                </a:lnTo>
                <a:lnTo>
                  <a:pt x="22859" y="274320"/>
                </a:lnTo>
                <a:lnTo>
                  <a:pt x="68580" y="274320"/>
                </a:lnTo>
                <a:lnTo>
                  <a:pt x="68580" y="256578"/>
                </a:lnTo>
                <a:lnTo>
                  <a:pt x="63461" y="251460"/>
                </a:lnTo>
                <a:close/>
              </a:path>
              <a:path w="411480" h="365760">
                <a:moveTo>
                  <a:pt x="68580" y="274320"/>
                </a:moveTo>
                <a:lnTo>
                  <a:pt x="45720" y="274320"/>
                </a:lnTo>
                <a:lnTo>
                  <a:pt x="45720" y="342900"/>
                </a:lnTo>
                <a:lnTo>
                  <a:pt x="68580" y="342900"/>
                </a:lnTo>
                <a:lnTo>
                  <a:pt x="68580" y="274320"/>
                </a:lnTo>
                <a:close/>
              </a:path>
              <a:path w="411480" h="365760">
                <a:moveTo>
                  <a:pt x="177761" y="137160"/>
                </a:moveTo>
                <a:lnTo>
                  <a:pt x="119418" y="137160"/>
                </a:lnTo>
                <a:lnTo>
                  <a:pt x="114300" y="142278"/>
                </a:lnTo>
                <a:lnTo>
                  <a:pt x="114300" y="360641"/>
                </a:lnTo>
                <a:lnTo>
                  <a:pt x="119418" y="365760"/>
                </a:lnTo>
                <a:lnTo>
                  <a:pt x="177761" y="365760"/>
                </a:lnTo>
                <a:lnTo>
                  <a:pt x="182880" y="360641"/>
                </a:lnTo>
                <a:lnTo>
                  <a:pt x="182880" y="342900"/>
                </a:lnTo>
                <a:lnTo>
                  <a:pt x="137160" y="342900"/>
                </a:lnTo>
                <a:lnTo>
                  <a:pt x="137160" y="160020"/>
                </a:lnTo>
                <a:lnTo>
                  <a:pt x="182880" y="160020"/>
                </a:lnTo>
                <a:lnTo>
                  <a:pt x="182880" y="142278"/>
                </a:lnTo>
                <a:lnTo>
                  <a:pt x="177761" y="137160"/>
                </a:lnTo>
                <a:close/>
              </a:path>
              <a:path w="411480" h="365760">
                <a:moveTo>
                  <a:pt x="292061" y="228600"/>
                </a:moveTo>
                <a:lnTo>
                  <a:pt x="233718" y="228600"/>
                </a:lnTo>
                <a:lnTo>
                  <a:pt x="228600" y="233718"/>
                </a:lnTo>
                <a:lnTo>
                  <a:pt x="228600" y="360641"/>
                </a:lnTo>
                <a:lnTo>
                  <a:pt x="233718" y="365760"/>
                </a:lnTo>
                <a:lnTo>
                  <a:pt x="292061" y="365760"/>
                </a:lnTo>
                <a:lnTo>
                  <a:pt x="297180" y="360641"/>
                </a:lnTo>
                <a:lnTo>
                  <a:pt x="297180" y="342900"/>
                </a:lnTo>
                <a:lnTo>
                  <a:pt x="251460" y="342900"/>
                </a:lnTo>
                <a:lnTo>
                  <a:pt x="251460" y="251460"/>
                </a:lnTo>
                <a:lnTo>
                  <a:pt x="297180" y="251460"/>
                </a:lnTo>
                <a:lnTo>
                  <a:pt x="297180" y="233718"/>
                </a:lnTo>
                <a:lnTo>
                  <a:pt x="292061" y="228600"/>
                </a:lnTo>
                <a:close/>
              </a:path>
              <a:path w="411480" h="365760">
                <a:moveTo>
                  <a:pt x="406361" y="137160"/>
                </a:moveTo>
                <a:lnTo>
                  <a:pt x="348018" y="137160"/>
                </a:lnTo>
                <a:lnTo>
                  <a:pt x="342900" y="142278"/>
                </a:lnTo>
                <a:lnTo>
                  <a:pt x="342900" y="360641"/>
                </a:lnTo>
                <a:lnTo>
                  <a:pt x="348018" y="365760"/>
                </a:lnTo>
                <a:lnTo>
                  <a:pt x="406361" y="365760"/>
                </a:lnTo>
                <a:lnTo>
                  <a:pt x="411480" y="360641"/>
                </a:lnTo>
                <a:lnTo>
                  <a:pt x="411480" y="342900"/>
                </a:lnTo>
                <a:lnTo>
                  <a:pt x="365760" y="342900"/>
                </a:lnTo>
                <a:lnTo>
                  <a:pt x="365760" y="160020"/>
                </a:lnTo>
                <a:lnTo>
                  <a:pt x="411480" y="160020"/>
                </a:lnTo>
                <a:lnTo>
                  <a:pt x="411480" y="142278"/>
                </a:lnTo>
                <a:lnTo>
                  <a:pt x="406361" y="137160"/>
                </a:lnTo>
                <a:close/>
              </a:path>
              <a:path w="411480" h="365760">
                <a:moveTo>
                  <a:pt x="182880" y="160020"/>
                </a:moveTo>
                <a:lnTo>
                  <a:pt x="160020" y="160020"/>
                </a:lnTo>
                <a:lnTo>
                  <a:pt x="160020" y="342900"/>
                </a:lnTo>
                <a:lnTo>
                  <a:pt x="182880" y="342900"/>
                </a:lnTo>
                <a:lnTo>
                  <a:pt x="182880" y="160020"/>
                </a:lnTo>
                <a:close/>
              </a:path>
              <a:path w="411480" h="365760">
                <a:moveTo>
                  <a:pt x="297180" y="251460"/>
                </a:moveTo>
                <a:lnTo>
                  <a:pt x="274320" y="251460"/>
                </a:lnTo>
                <a:lnTo>
                  <a:pt x="274320" y="342900"/>
                </a:lnTo>
                <a:lnTo>
                  <a:pt x="297180" y="342900"/>
                </a:lnTo>
                <a:lnTo>
                  <a:pt x="297180" y="251460"/>
                </a:lnTo>
                <a:close/>
              </a:path>
              <a:path w="411480" h="365760">
                <a:moveTo>
                  <a:pt x="411480" y="160020"/>
                </a:moveTo>
                <a:lnTo>
                  <a:pt x="388620" y="160020"/>
                </a:lnTo>
                <a:lnTo>
                  <a:pt x="388620" y="342900"/>
                </a:lnTo>
                <a:lnTo>
                  <a:pt x="411480" y="342900"/>
                </a:lnTo>
                <a:lnTo>
                  <a:pt x="411480" y="160020"/>
                </a:lnTo>
                <a:close/>
              </a:path>
              <a:path w="411480" h="365760">
                <a:moveTo>
                  <a:pt x="39573" y="114300"/>
                </a:moveTo>
                <a:lnTo>
                  <a:pt x="34290" y="114300"/>
                </a:lnTo>
                <a:lnTo>
                  <a:pt x="20943" y="116994"/>
                </a:lnTo>
                <a:lnTo>
                  <a:pt x="10044" y="124344"/>
                </a:lnTo>
                <a:lnTo>
                  <a:pt x="2694" y="135243"/>
                </a:lnTo>
                <a:lnTo>
                  <a:pt x="0" y="148590"/>
                </a:lnTo>
                <a:lnTo>
                  <a:pt x="2694" y="161936"/>
                </a:lnTo>
                <a:lnTo>
                  <a:pt x="10044" y="172835"/>
                </a:lnTo>
                <a:lnTo>
                  <a:pt x="20943" y="180185"/>
                </a:lnTo>
                <a:lnTo>
                  <a:pt x="34290" y="182880"/>
                </a:lnTo>
                <a:lnTo>
                  <a:pt x="47636" y="180185"/>
                </a:lnTo>
                <a:lnTo>
                  <a:pt x="58535" y="172835"/>
                </a:lnTo>
                <a:lnTo>
                  <a:pt x="65885" y="161936"/>
                </a:lnTo>
                <a:lnTo>
                  <a:pt x="66271" y="160020"/>
                </a:lnTo>
                <a:lnTo>
                  <a:pt x="27990" y="160020"/>
                </a:lnTo>
                <a:lnTo>
                  <a:pt x="22859" y="154889"/>
                </a:lnTo>
                <a:lnTo>
                  <a:pt x="22872" y="142278"/>
                </a:lnTo>
                <a:lnTo>
                  <a:pt x="27990" y="137160"/>
                </a:lnTo>
                <a:lnTo>
                  <a:pt x="66710" y="137160"/>
                </a:lnTo>
                <a:lnTo>
                  <a:pt x="65151" y="133883"/>
                </a:lnTo>
                <a:lnTo>
                  <a:pt x="81305" y="117729"/>
                </a:lnTo>
                <a:lnTo>
                  <a:pt x="48996" y="117729"/>
                </a:lnTo>
                <a:lnTo>
                  <a:pt x="44513" y="115595"/>
                </a:lnTo>
                <a:lnTo>
                  <a:pt x="39573" y="114300"/>
                </a:lnTo>
                <a:close/>
              </a:path>
              <a:path w="411480" h="365760">
                <a:moveTo>
                  <a:pt x="66710" y="137160"/>
                </a:moveTo>
                <a:lnTo>
                  <a:pt x="40589" y="137160"/>
                </a:lnTo>
                <a:lnTo>
                  <a:pt x="45707" y="142278"/>
                </a:lnTo>
                <a:lnTo>
                  <a:pt x="45720" y="154889"/>
                </a:lnTo>
                <a:lnTo>
                  <a:pt x="40589" y="160020"/>
                </a:lnTo>
                <a:lnTo>
                  <a:pt x="66271" y="160020"/>
                </a:lnTo>
                <a:lnTo>
                  <a:pt x="68580" y="148590"/>
                </a:lnTo>
                <a:lnTo>
                  <a:pt x="68580" y="143306"/>
                </a:lnTo>
                <a:lnTo>
                  <a:pt x="67284" y="138366"/>
                </a:lnTo>
                <a:lnTo>
                  <a:pt x="66710" y="137160"/>
                </a:lnTo>
                <a:close/>
              </a:path>
              <a:path w="411480" h="365760">
                <a:moveTo>
                  <a:pt x="203212" y="63347"/>
                </a:moveTo>
                <a:lnTo>
                  <a:pt x="166611" y="63347"/>
                </a:lnTo>
                <a:lnTo>
                  <a:pt x="230619" y="114554"/>
                </a:lnTo>
                <a:lnTo>
                  <a:pt x="229400" y="118071"/>
                </a:lnTo>
                <a:lnTo>
                  <a:pt x="228600" y="121793"/>
                </a:lnTo>
                <a:lnTo>
                  <a:pt x="228600" y="125730"/>
                </a:lnTo>
                <a:lnTo>
                  <a:pt x="231294" y="139076"/>
                </a:lnTo>
                <a:lnTo>
                  <a:pt x="238644" y="149975"/>
                </a:lnTo>
                <a:lnTo>
                  <a:pt x="249543" y="157325"/>
                </a:lnTo>
                <a:lnTo>
                  <a:pt x="262890" y="160020"/>
                </a:lnTo>
                <a:lnTo>
                  <a:pt x="276236" y="157325"/>
                </a:lnTo>
                <a:lnTo>
                  <a:pt x="287135" y="149975"/>
                </a:lnTo>
                <a:lnTo>
                  <a:pt x="294485" y="139076"/>
                </a:lnTo>
                <a:lnTo>
                  <a:pt x="294871" y="137160"/>
                </a:lnTo>
                <a:lnTo>
                  <a:pt x="256590" y="137160"/>
                </a:lnTo>
                <a:lnTo>
                  <a:pt x="251460" y="132029"/>
                </a:lnTo>
                <a:lnTo>
                  <a:pt x="251460" y="119430"/>
                </a:lnTo>
                <a:lnTo>
                  <a:pt x="256590" y="114300"/>
                </a:lnTo>
                <a:lnTo>
                  <a:pt x="295478" y="114300"/>
                </a:lnTo>
                <a:lnTo>
                  <a:pt x="317512" y="96672"/>
                </a:lnTo>
                <a:lnTo>
                  <a:pt x="244868" y="96672"/>
                </a:lnTo>
                <a:lnTo>
                  <a:pt x="203212" y="63347"/>
                </a:lnTo>
                <a:close/>
              </a:path>
              <a:path w="411480" h="365760">
                <a:moveTo>
                  <a:pt x="295478" y="114300"/>
                </a:moveTo>
                <a:lnTo>
                  <a:pt x="269189" y="114300"/>
                </a:lnTo>
                <a:lnTo>
                  <a:pt x="274320" y="119430"/>
                </a:lnTo>
                <a:lnTo>
                  <a:pt x="274320" y="132029"/>
                </a:lnTo>
                <a:lnTo>
                  <a:pt x="269189" y="137160"/>
                </a:lnTo>
                <a:lnTo>
                  <a:pt x="294871" y="137160"/>
                </a:lnTo>
                <a:lnTo>
                  <a:pt x="297180" y="125730"/>
                </a:lnTo>
                <a:lnTo>
                  <a:pt x="297180" y="121793"/>
                </a:lnTo>
                <a:lnTo>
                  <a:pt x="296379" y="118071"/>
                </a:lnTo>
                <a:lnTo>
                  <a:pt x="295160" y="114554"/>
                </a:lnTo>
                <a:lnTo>
                  <a:pt x="295478" y="114300"/>
                </a:lnTo>
                <a:close/>
              </a:path>
              <a:path w="411480" h="365760">
                <a:moveTo>
                  <a:pt x="148590" y="0"/>
                </a:moveTo>
                <a:lnTo>
                  <a:pt x="135243" y="2694"/>
                </a:lnTo>
                <a:lnTo>
                  <a:pt x="124344" y="10044"/>
                </a:lnTo>
                <a:lnTo>
                  <a:pt x="116994" y="20943"/>
                </a:lnTo>
                <a:lnTo>
                  <a:pt x="114300" y="34290"/>
                </a:lnTo>
                <a:lnTo>
                  <a:pt x="114300" y="39573"/>
                </a:lnTo>
                <a:lnTo>
                  <a:pt x="115595" y="44526"/>
                </a:lnTo>
                <a:lnTo>
                  <a:pt x="117729" y="48996"/>
                </a:lnTo>
                <a:lnTo>
                  <a:pt x="48996" y="117729"/>
                </a:lnTo>
                <a:lnTo>
                  <a:pt x="81305" y="117729"/>
                </a:lnTo>
                <a:lnTo>
                  <a:pt x="133883" y="65151"/>
                </a:lnTo>
                <a:lnTo>
                  <a:pt x="163713" y="65151"/>
                </a:lnTo>
                <a:lnTo>
                  <a:pt x="166611" y="63347"/>
                </a:lnTo>
                <a:lnTo>
                  <a:pt x="203212" y="63347"/>
                </a:lnTo>
                <a:lnTo>
                  <a:pt x="181178" y="45720"/>
                </a:lnTo>
                <a:lnTo>
                  <a:pt x="142290" y="45720"/>
                </a:lnTo>
                <a:lnTo>
                  <a:pt x="137160" y="40589"/>
                </a:lnTo>
                <a:lnTo>
                  <a:pt x="137160" y="27990"/>
                </a:lnTo>
                <a:lnTo>
                  <a:pt x="142290" y="22860"/>
                </a:lnTo>
                <a:lnTo>
                  <a:pt x="180571" y="22860"/>
                </a:lnTo>
                <a:lnTo>
                  <a:pt x="180185" y="20943"/>
                </a:lnTo>
                <a:lnTo>
                  <a:pt x="172835" y="10044"/>
                </a:lnTo>
                <a:lnTo>
                  <a:pt x="161936" y="2694"/>
                </a:lnTo>
                <a:lnTo>
                  <a:pt x="148590" y="0"/>
                </a:lnTo>
                <a:close/>
              </a:path>
              <a:path w="411480" h="365760">
                <a:moveTo>
                  <a:pt x="269532" y="91427"/>
                </a:moveTo>
                <a:lnTo>
                  <a:pt x="256247" y="91427"/>
                </a:lnTo>
                <a:lnTo>
                  <a:pt x="250113" y="93408"/>
                </a:lnTo>
                <a:lnTo>
                  <a:pt x="244868" y="96672"/>
                </a:lnTo>
                <a:lnTo>
                  <a:pt x="280911" y="96672"/>
                </a:lnTo>
                <a:lnTo>
                  <a:pt x="275666" y="93408"/>
                </a:lnTo>
                <a:lnTo>
                  <a:pt x="269532" y="91427"/>
                </a:lnTo>
                <a:close/>
              </a:path>
              <a:path w="411480" h="365760">
                <a:moveTo>
                  <a:pt x="377190" y="0"/>
                </a:moveTo>
                <a:lnTo>
                  <a:pt x="363843" y="2694"/>
                </a:lnTo>
                <a:lnTo>
                  <a:pt x="352944" y="10044"/>
                </a:lnTo>
                <a:lnTo>
                  <a:pt x="345594" y="20943"/>
                </a:lnTo>
                <a:lnTo>
                  <a:pt x="342900" y="34290"/>
                </a:lnTo>
                <a:lnTo>
                  <a:pt x="342900" y="38227"/>
                </a:lnTo>
                <a:lnTo>
                  <a:pt x="343704" y="41948"/>
                </a:lnTo>
                <a:lnTo>
                  <a:pt x="344919" y="45466"/>
                </a:lnTo>
                <a:lnTo>
                  <a:pt x="280911" y="96672"/>
                </a:lnTo>
                <a:lnTo>
                  <a:pt x="317512" y="96672"/>
                </a:lnTo>
                <a:lnTo>
                  <a:pt x="359168" y="63347"/>
                </a:lnTo>
                <a:lnTo>
                  <a:pt x="394299" y="63347"/>
                </a:lnTo>
                <a:lnTo>
                  <a:pt x="401435" y="58535"/>
                </a:lnTo>
                <a:lnTo>
                  <a:pt x="408785" y="47636"/>
                </a:lnTo>
                <a:lnTo>
                  <a:pt x="409171" y="45720"/>
                </a:lnTo>
                <a:lnTo>
                  <a:pt x="370890" y="45720"/>
                </a:lnTo>
                <a:lnTo>
                  <a:pt x="365760" y="40589"/>
                </a:lnTo>
                <a:lnTo>
                  <a:pt x="365760" y="27990"/>
                </a:lnTo>
                <a:lnTo>
                  <a:pt x="370890" y="22860"/>
                </a:lnTo>
                <a:lnTo>
                  <a:pt x="409171" y="22860"/>
                </a:lnTo>
                <a:lnTo>
                  <a:pt x="408785" y="20943"/>
                </a:lnTo>
                <a:lnTo>
                  <a:pt x="401435" y="10044"/>
                </a:lnTo>
                <a:lnTo>
                  <a:pt x="390536" y="2694"/>
                </a:lnTo>
                <a:lnTo>
                  <a:pt x="377190" y="0"/>
                </a:lnTo>
                <a:close/>
              </a:path>
              <a:path w="411480" h="365760">
                <a:moveTo>
                  <a:pt x="163713" y="65151"/>
                </a:moveTo>
                <a:lnTo>
                  <a:pt x="133883" y="65151"/>
                </a:lnTo>
                <a:lnTo>
                  <a:pt x="138366" y="67284"/>
                </a:lnTo>
                <a:lnTo>
                  <a:pt x="143306" y="68580"/>
                </a:lnTo>
                <a:lnTo>
                  <a:pt x="155232" y="68580"/>
                </a:lnTo>
                <a:lnTo>
                  <a:pt x="161366" y="66611"/>
                </a:lnTo>
                <a:lnTo>
                  <a:pt x="163713" y="65151"/>
                </a:lnTo>
                <a:close/>
              </a:path>
              <a:path w="411480" h="365760">
                <a:moveTo>
                  <a:pt x="394299" y="63347"/>
                </a:moveTo>
                <a:lnTo>
                  <a:pt x="359168" y="63347"/>
                </a:lnTo>
                <a:lnTo>
                  <a:pt x="364413" y="66611"/>
                </a:lnTo>
                <a:lnTo>
                  <a:pt x="370547" y="68580"/>
                </a:lnTo>
                <a:lnTo>
                  <a:pt x="377190" y="68580"/>
                </a:lnTo>
                <a:lnTo>
                  <a:pt x="390536" y="65885"/>
                </a:lnTo>
                <a:lnTo>
                  <a:pt x="394299" y="63347"/>
                </a:lnTo>
                <a:close/>
              </a:path>
              <a:path w="411480" h="365760">
                <a:moveTo>
                  <a:pt x="180571" y="22860"/>
                </a:moveTo>
                <a:lnTo>
                  <a:pt x="154889" y="22860"/>
                </a:lnTo>
                <a:lnTo>
                  <a:pt x="160020" y="27990"/>
                </a:lnTo>
                <a:lnTo>
                  <a:pt x="160020" y="40589"/>
                </a:lnTo>
                <a:lnTo>
                  <a:pt x="154889" y="45720"/>
                </a:lnTo>
                <a:lnTo>
                  <a:pt x="181178" y="45720"/>
                </a:lnTo>
                <a:lnTo>
                  <a:pt x="180860" y="45466"/>
                </a:lnTo>
                <a:lnTo>
                  <a:pt x="182082" y="41935"/>
                </a:lnTo>
                <a:lnTo>
                  <a:pt x="182880" y="38227"/>
                </a:lnTo>
                <a:lnTo>
                  <a:pt x="182880" y="34290"/>
                </a:lnTo>
                <a:lnTo>
                  <a:pt x="180571" y="22860"/>
                </a:lnTo>
                <a:close/>
              </a:path>
              <a:path w="411480" h="365760">
                <a:moveTo>
                  <a:pt x="409171" y="22860"/>
                </a:moveTo>
                <a:lnTo>
                  <a:pt x="383489" y="22860"/>
                </a:lnTo>
                <a:lnTo>
                  <a:pt x="388620" y="27990"/>
                </a:lnTo>
                <a:lnTo>
                  <a:pt x="388620" y="40589"/>
                </a:lnTo>
                <a:lnTo>
                  <a:pt x="383489" y="45720"/>
                </a:lnTo>
                <a:lnTo>
                  <a:pt x="409171" y="45720"/>
                </a:lnTo>
                <a:lnTo>
                  <a:pt x="411480" y="34290"/>
                </a:lnTo>
                <a:lnTo>
                  <a:pt x="409171" y="22860"/>
                </a:lnTo>
                <a:close/>
              </a:path>
            </a:pathLst>
          </a:custGeom>
          <a:solidFill>
            <a:srgbClr val="F78F2C"/>
          </a:solidFill>
        </p:spPr>
        <p:txBody>
          <a:bodyPr wrap="square" lIns="0" tIns="0" rIns="0" bIns="0" rtlCol="0"/>
          <a:lstStyle/>
          <a:p>
            <a:endParaRPr/>
          </a:p>
        </p:txBody>
      </p:sp>
      <p:grpSp>
        <p:nvGrpSpPr>
          <p:cNvPr id="13" name="Group 12">
            <a:extLst>
              <a:ext uri="{FF2B5EF4-FFF2-40B4-BE49-F238E27FC236}">
                <a16:creationId xmlns:a16="http://schemas.microsoft.com/office/drawing/2014/main" id="{9C81C57D-113D-4780-96A4-5D6AFA51861E}"/>
              </a:ext>
            </a:extLst>
          </p:cNvPr>
          <p:cNvGrpSpPr/>
          <p:nvPr/>
        </p:nvGrpSpPr>
        <p:grpSpPr>
          <a:xfrm>
            <a:off x="656388" y="5134259"/>
            <a:ext cx="636078" cy="565403"/>
            <a:chOff x="622979" y="4936831"/>
            <a:chExt cx="411480" cy="365760"/>
          </a:xfrm>
        </p:grpSpPr>
        <p:sp>
          <p:nvSpPr>
            <p:cNvPr id="11" name="object 10">
              <a:extLst>
                <a:ext uri="{FF2B5EF4-FFF2-40B4-BE49-F238E27FC236}">
                  <a16:creationId xmlns:a16="http://schemas.microsoft.com/office/drawing/2014/main" id="{86508F2A-9AE3-4AB4-A1EB-A5B2C9111820}"/>
                </a:ext>
              </a:extLst>
            </p:cNvPr>
            <p:cNvSpPr/>
            <p:nvPr/>
          </p:nvSpPr>
          <p:spPr>
            <a:xfrm>
              <a:off x="622979" y="4936831"/>
              <a:ext cx="411480" cy="365760"/>
            </a:xfrm>
            <a:custGeom>
              <a:avLst/>
              <a:gdLst/>
              <a:ahLst/>
              <a:cxnLst/>
              <a:rect l="l" t="t" r="r" b="b"/>
              <a:pathLst>
                <a:path w="411480" h="365760">
                  <a:moveTo>
                    <a:pt x="314896" y="342900"/>
                  </a:moveTo>
                  <a:lnTo>
                    <a:pt x="96583" y="342900"/>
                  </a:lnTo>
                  <a:lnTo>
                    <a:pt x="91439" y="348043"/>
                  </a:lnTo>
                  <a:lnTo>
                    <a:pt x="91439" y="360616"/>
                  </a:lnTo>
                  <a:lnTo>
                    <a:pt x="96583" y="365760"/>
                  </a:lnTo>
                  <a:lnTo>
                    <a:pt x="314896" y="365760"/>
                  </a:lnTo>
                  <a:lnTo>
                    <a:pt x="320039" y="360616"/>
                  </a:lnTo>
                  <a:lnTo>
                    <a:pt x="320039" y="348043"/>
                  </a:lnTo>
                  <a:lnTo>
                    <a:pt x="314896" y="342900"/>
                  </a:lnTo>
                  <a:close/>
                </a:path>
                <a:path w="411480" h="365760">
                  <a:moveTo>
                    <a:pt x="240029" y="274320"/>
                  </a:moveTo>
                  <a:lnTo>
                    <a:pt x="171449" y="274320"/>
                  </a:lnTo>
                  <a:lnTo>
                    <a:pt x="154304" y="342900"/>
                  </a:lnTo>
                  <a:lnTo>
                    <a:pt x="177876" y="342900"/>
                  </a:lnTo>
                  <a:lnTo>
                    <a:pt x="189306" y="297180"/>
                  </a:lnTo>
                  <a:lnTo>
                    <a:pt x="245744" y="297180"/>
                  </a:lnTo>
                  <a:lnTo>
                    <a:pt x="240029" y="274320"/>
                  </a:lnTo>
                  <a:close/>
                </a:path>
                <a:path w="411480" h="365760">
                  <a:moveTo>
                    <a:pt x="245744" y="297180"/>
                  </a:moveTo>
                  <a:lnTo>
                    <a:pt x="222173" y="297180"/>
                  </a:lnTo>
                  <a:lnTo>
                    <a:pt x="233603" y="342900"/>
                  </a:lnTo>
                  <a:lnTo>
                    <a:pt x="257174" y="342900"/>
                  </a:lnTo>
                  <a:lnTo>
                    <a:pt x="245744" y="297180"/>
                  </a:lnTo>
                  <a:close/>
                </a:path>
                <a:path w="411480" h="365760">
                  <a:moveTo>
                    <a:pt x="377189" y="0"/>
                  </a:moveTo>
                  <a:lnTo>
                    <a:pt x="34289" y="0"/>
                  </a:lnTo>
                  <a:lnTo>
                    <a:pt x="20943" y="2694"/>
                  </a:lnTo>
                  <a:lnTo>
                    <a:pt x="10044" y="10044"/>
                  </a:lnTo>
                  <a:lnTo>
                    <a:pt x="2694" y="20943"/>
                  </a:lnTo>
                  <a:lnTo>
                    <a:pt x="0" y="34290"/>
                  </a:lnTo>
                  <a:lnTo>
                    <a:pt x="0" y="240029"/>
                  </a:lnTo>
                  <a:lnTo>
                    <a:pt x="2694" y="253376"/>
                  </a:lnTo>
                  <a:lnTo>
                    <a:pt x="10044" y="264275"/>
                  </a:lnTo>
                  <a:lnTo>
                    <a:pt x="20943" y="271625"/>
                  </a:lnTo>
                  <a:lnTo>
                    <a:pt x="34289" y="274320"/>
                  </a:lnTo>
                  <a:lnTo>
                    <a:pt x="377189" y="274320"/>
                  </a:lnTo>
                  <a:lnTo>
                    <a:pt x="390536" y="271625"/>
                  </a:lnTo>
                  <a:lnTo>
                    <a:pt x="401435" y="264275"/>
                  </a:lnTo>
                  <a:lnTo>
                    <a:pt x="408785" y="253376"/>
                  </a:lnTo>
                  <a:lnTo>
                    <a:pt x="409171" y="251460"/>
                  </a:lnTo>
                  <a:lnTo>
                    <a:pt x="28003" y="251460"/>
                  </a:lnTo>
                  <a:lnTo>
                    <a:pt x="22859" y="246316"/>
                  </a:lnTo>
                  <a:lnTo>
                    <a:pt x="22859" y="28003"/>
                  </a:lnTo>
                  <a:lnTo>
                    <a:pt x="28003" y="22860"/>
                  </a:lnTo>
                  <a:lnTo>
                    <a:pt x="409171" y="22860"/>
                  </a:lnTo>
                  <a:lnTo>
                    <a:pt x="408785" y="20943"/>
                  </a:lnTo>
                  <a:lnTo>
                    <a:pt x="401435" y="10044"/>
                  </a:lnTo>
                  <a:lnTo>
                    <a:pt x="390536" y="2694"/>
                  </a:lnTo>
                  <a:lnTo>
                    <a:pt x="377189" y="0"/>
                  </a:lnTo>
                  <a:close/>
                </a:path>
                <a:path w="411480" h="365760">
                  <a:moveTo>
                    <a:pt x="409171" y="22860"/>
                  </a:moveTo>
                  <a:lnTo>
                    <a:pt x="383476" y="22860"/>
                  </a:lnTo>
                  <a:lnTo>
                    <a:pt x="388619" y="28003"/>
                  </a:lnTo>
                  <a:lnTo>
                    <a:pt x="388619" y="246316"/>
                  </a:lnTo>
                  <a:lnTo>
                    <a:pt x="383476" y="251460"/>
                  </a:lnTo>
                  <a:lnTo>
                    <a:pt x="409171" y="251460"/>
                  </a:lnTo>
                  <a:lnTo>
                    <a:pt x="411479" y="240029"/>
                  </a:lnTo>
                  <a:lnTo>
                    <a:pt x="411479" y="34289"/>
                  </a:lnTo>
                  <a:lnTo>
                    <a:pt x="409171" y="22860"/>
                  </a:lnTo>
                  <a:close/>
                </a:path>
              </a:pathLst>
            </a:custGeom>
            <a:solidFill>
              <a:srgbClr val="F78E33"/>
            </a:solidFill>
          </p:spPr>
          <p:txBody>
            <a:bodyPr wrap="square" lIns="0" tIns="0" rIns="0" bIns="0" rtlCol="0"/>
            <a:lstStyle/>
            <a:p>
              <a:endParaRPr/>
            </a:p>
          </p:txBody>
        </p:sp>
        <p:sp>
          <p:nvSpPr>
            <p:cNvPr id="12" name="object 11">
              <a:extLst>
                <a:ext uri="{FF2B5EF4-FFF2-40B4-BE49-F238E27FC236}">
                  <a16:creationId xmlns:a16="http://schemas.microsoft.com/office/drawing/2014/main" id="{42A72906-4EDC-4F6D-902E-F36B9DE9DB47}"/>
                </a:ext>
              </a:extLst>
            </p:cNvPr>
            <p:cNvSpPr/>
            <p:nvPr/>
          </p:nvSpPr>
          <p:spPr>
            <a:xfrm>
              <a:off x="762836" y="4991968"/>
              <a:ext cx="131737" cy="153670"/>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86449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5</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Protocol Leadership</a:t>
            </a:r>
          </a:p>
        </p:txBody>
      </p:sp>
      <p:graphicFrame>
        <p:nvGraphicFramePr>
          <p:cNvPr id="7" name="object 4">
            <a:extLst>
              <a:ext uri="{FF2B5EF4-FFF2-40B4-BE49-F238E27FC236}">
                <a16:creationId xmlns:a16="http://schemas.microsoft.com/office/drawing/2014/main" id="{58A953E0-E41A-4594-855D-CA9427361BD1}"/>
              </a:ext>
            </a:extLst>
          </p:cNvPr>
          <p:cNvGraphicFramePr>
            <a:graphicFrameLocks noGrp="1"/>
          </p:cNvGraphicFramePr>
          <p:nvPr>
            <p:extLst>
              <p:ext uri="{D42A27DB-BD31-4B8C-83A1-F6EECF244321}">
                <p14:modId xmlns:p14="http://schemas.microsoft.com/office/powerpoint/2010/main" val="2602351290"/>
              </p:ext>
            </p:extLst>
          </p:nvPr>
        </p:nvGraphicFramePr>
        <p:xfrm>
          <a:off x="452258" y="1102555"/>
          <a:ext cx="11206342" cy="5337070"/>
        </p:xfrm>
        <a:graphic>
          <a:graphicData uri="http://schemas.openxmlformats.org/drawingml/2006/table">
            <a:tbl>
              <a:tblPr firstRow="1" bandRow="1">
                <a:tableStyleId>{2D5ABB26-0587-4C30-8999-92F81FD0307C}</a:tableStyleId>
              </a:tblPr>
              <a:tblGrid>
                <a:gridCol w="2976005">
                  <a:extLst>
                    <a:ext uri="{9D8B030D-6E8A-4147-A177-3AD203B41FA5}">
                      <a16:colId xmlns:a16="http://schemas.microsoft.com/office/drawing/2014/main" val="20000"/>
                    </a:ext>
                  </a:extLst>
                </a:gridCol>
                <a:gridCol w="8230337">
                  <a:extLst>
                    <a:ext uri="{9D8B030D-6E8A-4147-A177-3AD203B41FA5}">
                      <a16:colId xmlns:a16="http://schemas.microsoft.com/office/drawing/2014/main" val="20001"/>
                    </a:ext>
                  </a:extLst>
                </a:gridCol>
              </a:tblGrid>
              <a:tr h="335446">
                <a:tc>
                  <a:txBody>
                    <a:bodyPr/>
                    <a:lstStyle/>
                    <a:p>
                      <a:pPr marL="48260">
                        <a:lnSpc>
                          <a:spcPts val="1355"/>
                        </a:lnSpc>
                      </a:pPr>
                      <a:r>
                        <a:rPr sz="2000" b="1" spc="-10" dirty="0">
                          <a:solidFill>
                            <a:srgbClr val="0076A9"/>
                          </a:solidFill>
                          <a:latin typeface="+mj-lt"/>
                          <a:cs typeface="Roboto"/>
                        </a:rPr>
                        <a:t>PCoIP</a:t>
                      </a:r>
                      <a:r>
                        <a:rPr sz="2000" b="1" spc="-25" dirty="0">
                          <a:solidFill>
                            <a:srgbClr val="0076A9"/>
                          </a:solidFill>
                          <a:latin typeface="+mj-lt"/>
                          <a:cs typeface="Roboto"/>
                        </a:rPr>
                        <a:t> </a:t>
                      </a:r>
                      <a:r>
                        <a:rPr sz="2000" b="1" spc="-20" dirty="0">
                          <a:solidFill>
                            <a:srgbClr val="0076A9"/>
                          </a:solidFill>
                          <a:latin typeface="+mj-lt"/>
                          <a:cs typeface="Roboto"/>
                        </a:rPr>
                        <a:t>FEATURE</a:t>
                      </a:r>
                      <a:endParaRPr sz="2000" dirty="0">
                        <a:latin typeface="+mj-lt"/>
                        <a:cs typeface="Roboto"/>
                      </a:endParaRPr>
                    </a:p>
                  </a:txBody>
                  <a:tcPr marL="0" marR="0" marT="0" marB="0">
                    <a:lnB w="6350">
                      <a:solidFill>
                        <a:srgbClr val="A1ABB2"/>
                      </a:solidFill>
                      <a:prstDash val="solid"/>
                    </a:lnB>
                  </a:tcPr>
                </a:tc>
                <a:tc>
                  <a:txBody>
                    <a:bodyPr/>
                    <a:lstStyle/>
                    <a:p>
                      <a:pPr marL="57785">
                        <a:lnSpc>
                          <a:spcPts val="1355"/>
                        </a:lnSpc>
                      </a:pPr>
                      <a:r>
                        <a:rPr sz="2000" b="1" spc="-15" dirty="0">
                          <a:solidFill>
                            <a:srgbClr val="0076A9"/>
                          </a:solidFill>
                          <a:latin typeface="+mj-lt"/>
                          <a:cs typeface="Roboto"/>
                        </a:rPr>
                        <a:t>BENEFIT</a:t>
                      </a:r>
                      <a:endParaRPr sz="2000" dirty="0">
                        <a:latin typeface="+mj-lt"/>
                        <a:cs typeface="Roboto"/>
                      </a:endParaRPr>
                    </a:p>
                  </a:txBody>
                  <a:tcPr marL="0" marR="0" marT="0" marB="0">
                    <a:lnB w="6350">
                      <a:solidFill>
                        <a:srgbClr val="A1ABB2"/>
                      </a:solidFill>
                      <a:prstDash val="solid"/>
                    </a:lnB>
                  </a:tcPr>
                </a:tc>
                <a:extLst>
                  <a:ext uri="{0D108BD9-81ED-4DB2-BD59-A6C34878D82A}">
                    <a16:rowId xmlns:a16="http://schemas.microsoft.com/office/drawing/2014/main" val="10000"/>
                  </a:ext>
                </a:extLst>
              </a:tr>
              <a:tr h="702376">
                <a:tc>
                  <a:txBody>
                    <a:bodyPr/>
                    <a:lstStyle/>
                    <a:p>
                      <a:pPr marL="48260" marR="90805" algn="l">
                        <a:lnSpc>
                          <a:spcPct val="116700"/>
                        </a:lnSpc>
                        <a:spcBef>
                          <a:spcPts val="235"/>
                        </a:spcBef>
                      </a:pPr>
                      <a:r>
                        <a:rPr sz="1600" b="1" spc="5" dirty="0">
                          <a:solidFill>
                            <a:srgbClr val="231F20"/>
                          </a:solidFill>
                          <a:latin typeface="+mj-lt"/>
                          <a:cs typeface="Arial"/>
                        </a:rPr>
                        <a:t>Build-to-Lossless</a:t>
                      </a:r>
                      <a:r>
                        <a:rPr sz="1600" b="1" spc="-80" dirty="0">
                          <a:solidFill>
                            <a:srgbClr val="231F20"/>
                          </a:solidFill>
                          <a:latin typeface="+mj-lt"/>
                          <a:cs typeface="Arial"/>
                        </a:rPr>
                        <a:t> </a:t>
                      </a:r>
                      <a:r>
                        <a:rPr sz="1600" b="1" spc="-10" dirty="0">
                          <a:solidFill>
                            <a:srgbClr val="231F20"/>
                          </a:solidFill>
                          <a:latin typeface="+mj-lt"/>
                          <a:cs typeface="Arial"/>
                        </a:rPr>
                        <a:t>(BTL)  </a:t>
                      </a:r>
                      <a:r>
                        <a:rPr sz="1600" b="1" spc="-5" dirty="0">
                          <a:solidFill>
                            <a:srgbClr val="231F20"/>
                          </a:solidFill>
                          <a:latin typeface="+mj-lt"/>
                          <a:cs typeface="Arial"/>
                        </a:rPr>
                        <a:t>Image</a:t>
                      </a:r>
                      <a:r>
                        <a:rPr sz="1600" b="1" spc="-35" dirty="0">
                          <a:solidFill>
                            <a:srgbClr val="231F20"/>
                          </a:solidFill>
                          <a:latin typeface="+mj-lt"/>
                          <a:cs typeface="Arial"/>
                        </a:rPr>
                        <a:t> </a:t>
                      </a:r>
                      <a:r>
                        <a:rPr sz="1600" b="1" spc="-5" dirty="0">
                          <a:solidFill>
                            <a:srgbClr val="231F20"/>
                          </a:solidFill>
                          <a:latin typeface="+mj-lt"/>
                          <a:cs typeface="Arial"/>
                        </a:rPr>
                        <a:t>Quality</a:t>
                      </a:r>
                      <a:endParaRPr sz="1600" b="1" dirty="0">
                        <a:latin typeface="+mj-lt"/>
                        <a:cs typeface="Arial"/>
                      </a:endParaRPr>
                    </a:p>
                  </a:txBody>
                  <a:tcPr marL="0" marR="0" marT="46803" marB="0">
                    <a:lnT w="6350">
                      <a:solidFill>
                        <a:srgbClr val="A1ABB2"/>
                      </a:solidFill>
                      <a:prstDash val="solid"/>
                    </a:lnT>
                    <a:lnB w="6350">
                      <a:solidFill>
                        <a:srgbClr val="A1ABB2"/>
                      </a:solidFill>
                      <a:prstDash val="solid"/>
                    </a:lnB>
                    <a:solidFill>
                      <a:srgbClr val="F1F2F2"/>
                    </a:solidFill>
                  </a:tcPr>
                </a:tc>
                <a:tc>
                  <a:txBody>
                    <a:bodyPr/>
                    <a:lstStyle/>
                    <a:p>
                      <a:pPr marL="78105" algn="l">
                        <a:lnSpc>
                          <a:spcPct val="100000"/>
                        </a:lnSpc>
                        <a:spcBef>
                          <a:spcPts val="535"/>
                        </a:spcBef>
                      </a:pPr>
                      <a:r>
                        <a:rPr sz="1600" b="0" dirty="0">
                          <a:solidFill>
                            <a:srgbClr val="231F20"/>
                          </a:solidFill>
                          <a:latin typeface="+mj-lt"/>
                          <a:cs typeface="Roboto Light"/>
                        </a:rPr>
                        <a:t>Fidelity </a:t>
                      </a:r>
                      <a:r>
                        <a:rPr sz="1600" b="0" spc="-5" dirty="0">
                          <a:solidFill>
                            <a:srgbClr val="231F20"/>
                          </a:solidFill>
                          <a:latin typeface="+mj-lt"/>
                          <a:cs typeface="Roboto Light"/>
                        </a:rPr>
                        <a:t>of </a:t>
                      </a:r>
                      <a:r>
                        <a:rPr sz="1600" b="0" spc="-15" dirty="0">
                          <a:solidFill>
                            <a:srgbClr val="231F20"/>
                          </a:solidFill>
                          <a:latin typeface="+mj-lt"/>
                          <a:cs typeface="Roboto Light"/>
                        </a:rPr>
                        <a:t>color, </a:t>
                      </a:r>
                      <a:r>
                        <a:rPr sz="1600" b="0" spc="-5" dirty="0">
                          <a:solidFill>
                            <a:srgbClr val="231F20"/>
                          </a:solidFill>
                          <a:latin typeface="+mj-lt"/>
                          <a:cs typeface="Roboto Light"/>
                        </a:rPr>
                        <a:t>text, lines </a:t>
                      </a:r>
                      <a:r>
                        <a:rPr sz="1600" b="0" dirty="0">
                          <a:solidFill>
                            <a:srgbClr val="231F20"/>
                          </a:solidFill>
                          <a:latin typeface="+mj-lt"/>
                          <a:cs typeface="Roboto Light"/>
                        </a:rPr>
                        <a:t>and </a:t>
                      </a:r>
                      <a:r>
                        <a:rPr sz="1600" b="0" spc="-5" dirty="0">
                          <a:solidFill>
                            <a:srgbClr val="231F20"/>
                          </a:solidFill>
                          <a:latin typeface="+mj-lt"/>
                          <a:cs typeface="Roboto Light"/>
                        </a:rPr>
                        <a:t>textures is critical to achieving </a:t>
                      </a:r>
                      <a:r>
                        <a:rPr sz="1600" b="0" dirty="0">
                          <a:solidFill>
                            <a:srgbClr val="231F20"/>
                          </a:solidFill>
                          <a:latin typeface="+mj-lt"/>
                          <a:cs typeface="Roboto Light"/>
                        </a:rPr>
                        <a:t>high</a:t>
                      </a:r>
                      <a:r>
                        <a:rPr lang="en-CA" sz="1600" b="0" dirty="0">
                          <a:solidFill>
                            <a:srgbClr val="231F20"/>
                          </a:solidFill>
                          <a:latin typeface="+mj-lt"/>
                          <a:cs typeface="Roboto Light"/>
                        </a:rPr>
                        <a:t> </a:t>
                      </a:r>
                      <a:r>
                        <a:rPr sz="1600" b="0" spc="-5" dirty="0">
                          <a:solidFill>
                            <a:srgbClr val="231F20"/>
                          </a:solidFill>
                          <a:latin typeface="+mj-lt"/>
                          <a:cs typeface="Roboto Light"/>
                        </a:rPr>
                        <a:t>productivity </a:t>
                      </a:r>
                      <a:r>
                        <a:rPr sz="1600" b="0" dirty="0">
                          <a:solidFill>
                            <a:srgbClr val="231F20"/>
                          </a:solidFill>
                          <a:latin typeface="+mj-lt"/>
                          <a:cs typeface="Roboto Light"/>
                        </a:rPr>
                        <a:t>with </a:t>
                      </a:r>
                      <a:r>
                        <a:rPr sz="1600" b="0" spc="-15" dirty="0">
                          <a:solidFill>
                            <a:srgbClr val="231F20"/>
                          </a:solidFill>
                          <a:latin typeface="+mj-lt"/>
                          <a:cs typeface="Roboto Light"/>
                        </a:rPr>
                        <a:t>CAD, </a:t>
                      </a:r>
                      <a:r>
                        <a:rPr sz="1600" b="0" dirty="0">
                          <a:solidFill>
                            <a:srgbClr val="231F20"/>
                          </a:solidFill>
                          <a:latin typeface="+mj-lt"/>
                          <a:cs typeface="Roboto Light"/>
                        </a:rPr>
                        <a:t>design and video </a:t>
                      </a:r>
                      <a:r>
                        <a:rPr sz="1600" b="0" spc="-5" dirty="0">
                          <a:solidFill>
                            <a:srgbClr val="231F20"/>
                          </a:solidFill>
                          <a:latin typeface="+mj-lt"/>
                          <a:cs typeface="Roboto Light"/>
                        </a:rPr>
                        <a:t>editorial</a:t>
                      </a:r>
                      <a:r>
                        <a:rPr sz="1600" b="0" spc="-25" dirty="0">
                          <a:solidFill>
                            <a:srgbClr val="231F20"/>
                          </a:solidFill>
                          <a:latin typeface="+mj-lt"/>
                          <a:cs typeface="Roboto Light"/>
                        </a:rPr>
                        <a:t> </a:t>
                      </a:r>
                      <a:r>
                        <a:rPr sz="1600" b="0" dirty="0">
                          <a:solidFill>
                            <a:srgbClr val="231F20"/>
                          </a:solidFill>
                          <a:latin typeface="+mj-lt"/>
                          <a:cs typeface="Roboto Light"/>
                        </a:rPr>
                        <a:t>applications</a:t>
                      </a:r>
                      <a:endParaRPr sz="1600" dirty="0">
                        <a:latin typeface="+mj-lt"/>
                        <a:cs typeface="Roboto Light"/>
                      </a:endParaRPr>
                    </a:p>
                  </a:txBody>
                  <a:tcPr marL="0" marR="0" marT="106552" marB="0">
                    <a:lnT w="6350">
                      <a:solidFill>
                        <a:srgbClr val="A1ABB2"/>
                      </a:solidFill>
                      <a:prstDash val="solid"/>
                    </a:lnT>
                    <a:lnB w="6350">
                      <a:solidFill>
                        <a:srgbClr val="A1ABB2"/>
                      </a:solidFill>
                      <a:prstDash val="solid"/>
                    </a:lnB>
                    <a:solidFill>
                      <a:srgbClr val="F1F2F2"/>
                    </a:solidFill>
                  </a:tcPr>
                </a:tc>
                <a:extLst>
                  <a:ext uri="{0D108BD9-81ED-4DB2-BD59-A6C34878D82A}">
                    <a16:rowId xmlns:a16="http://schemas.microsoft.com/office/drawing/2014/main" val="10001"/>
                  </a:ext>
                </a:extLst>
              </a:tr>
              <a:tr h="662544">
                <a:tc>
                  <a:txBody>
                    <a:bodyPr/>
                    <a:lstStyle/>
                    <a:p>
                      <a:pPr algn="l">
                        <a:lnSpc>
                          <a:spcPct val="100000"/>
                        </a:lnSpc>
                      </a:pPr>
                      <a:endParaRPr sz="1400" b="1">
                        <a:latin typeface="+mj-lt"/>
                        <a:cs typeface="Times New Roman"/>
                      </a:endParaRPr>
                    </a:p>
                    <a:p>
                      <a:pPr marL="48260" algn="l">
                        <a:lnSpc>
                          <a:spcPct val="100000"/>
                        </a:lnSpc>
                      </a:pPr>
                      <a:r>
                        <a:rPr sz="1600" b="1" dirty="0">
                          <a:solidFill>
                            <a:srgbClr val="231F20"/>
                          </a:solidFill>
                          <a:latin typeface="+mj-lt"/>
                          <a:cs typeface="Arial"/>
                        </a:rPr>
                        <a:t>Color</a:t>
                      </a:r>
                      <a:r>
                        <a:rPr sz="1600" b="1" spc="-35" dirty="0">
                          <a:solidFill>
                            <a:srgbClr val="231F20"/>
                          </a:solidFill>
                          <a:latin typeface="+mj-lt"/>
                          <a:cs typeface="Arial"/>
                        </a:rPr>
                        <a:t> </a:t>
                      </a:r>
                      <a:r>
                        <a:rPr sz="1600" b="1" spc="5" dirty="0">
                          <a:solidFill>
                            <a:srgbClr val="231F20"/>
                          </a:solidFill>
                          <a:latin typeface="+mj-lt"/>
                          <a:cs typeface="Arial"/>
                        </a:rPr>
                        <a:t>Accuracy</a:t>
                      </a:r>
                      <a:endParaRPr sz="1600" b="1">
                        <a:latin typeface="+mj-lt"/>
                        <a:cs typeface="Arial"/>
                      </a:endParaRPr>
                    </a:p>
                  </a:txBody>
                  <a:tcPr marL="0" marR="0" marT="0" marB="0">
                    <a:lnT w="6350">
                      <a:solidFill>
                        <a:srgbClr val="A1ABB2"/>
                      </a:solidFill>
                      <a:prstDash val="solid"/>
                    </a:lnT>
                    <a:lnB w="6350">
                      <a:solidFill>
                        <a:srgbClr val="A1ABB2"/>
                      </a:solidFill>
                      <a:prstDash val="solid"/>
                    </a:lnB>
                  </a:tcPr>
                </a:tc>
                <a:tc>
                  <a:txBody>
                    <a:bodyPr/>
                    <a:lstStyle/>
                    <a:p>
                      <a:pPr marL="78105" algn="l">
                        <a:lnSpc>
                          <a:spcPct val="100000"/>
                        </a:lnSpc>
                        <a:spcBef>
                          <a:spcPts val="434"/>
                        </a:spcBef>
                      </a:pPr>
                      <a:r>
                        <a:rPr sz="1600" b="0" dirty="0">
                          <a:solidFill>
                            <a:srgbClr val="231F20"/>
                          </a:solidFill>
                          <a:latin typeface="+mj-lt"/>
                          <a:cs typeface="Roboto Light"/>
                        </a:rPr>
                        <a:t>Visual </a:t>
                      </a:r>
                      <a:r>
                        <a:rPr sz="1600" b="0" spc="-5" dirty="0">
                          <a:solidFill>
                            <a:srgbClr val="231F20"/>
                          </a:solidFill>
                          <a:latin typeface="+mj-lt"/>
                          <a:cs typeface="Roboto Light"/>
                        </a:rPr>
                        <a:t>Effects </a:t>
                      </a:r>
                      <a:r>
                        <a:rPr sz="1600" b="0" dirty="0">
                          <a:solidFill>
                            <a:srgbClr val="231F20"/>
                          </a:solidFill>
                          <a:latin typeface="+mj-lt"/>
                          <a:cs typeface="Roboto Light"/>
                        </a:rPr>
                        <a:t>(VFX) artists and </a:t>
                      </a:r>
                      <a:r>
                        <a:rPr sz="1600" b="0" spc="-5" dirty="0">
                          <a:solidFill>
                            <a:srgbClr val="231F20"/>
                          </a:solidFill>
                          <a:latin typeface="+mj-lt"/>
                          <a:cs typeface="Roboto Light"/>
                        </a:rPr>
                        <a:t>content reviewers can rest assured</a:t>
                      </a:r>
                      <a:r>
                        <a:rPr sz="1600" b="0" spc="-10" dirty="0">
                          <a:solidFill>
                            <a:srgbClr val="231F20"/>
                          </a:solidFill>
                          <a:latin typeface="+mj-lt"/>
                          <a:cs typeface="Roboto Light"/>
                        </a:rPr>
                        <a:t> </a:t>
                      </a:r>
                      <a:r>
                        <a:rPr sz="1600" b="0" spc="-5" dirty="0">
                          <a:solidFill>
                            <a:srgbClr val="231F20"/>
                          </a:solidFill>
                          <a:latin typeface="+mj-lt"/>
                          <a:cs typeface="Roboto Light"/>
                        </a:rPr>
                        <a:t>that</a:t>
                      </a:r>
                      <a:r>
                        <a:rPr lang="en-CA" sz="1600" b="0" spc="-5" dirty="0">
                          <a:solidFill>
                            <a:srgbClr val="231F20"/>
                          </a:solidFill>
                          <a:latin typeface="+mj-lt"/>
                          <a:cs typeface="Roboto Light"/>
                        </a:rPr>
                        <a:t> </a:t>
                      </a:r>
                      <a:r>
                        <a:rPr sz="1600" b="0" spc="-5" dirty="0">
                          <a:solidFill>
                            <a:srgbClr val="231F20"/>
                          </a:solidFill>
                          <a:latin typeface="+mj-lt"/>
                          <a:cs typeface="Roboto Light"/>
                        </a:rPr>
                        <a:t>the full color </a:t>
                      </a:r>
                      <a:r>
                        <a:rPr sz="1600" b="0" dirty="0">
                          <a:solidFill>
                            <a:srgbClr val="231F20"/>
                          </a:solidFill>
                          <a:latin typeface="+mj-lt"/>
                          <a:cs typeface="Roboto Light"/>
                        </a:rPr>
                        <a:t>gamut </a:t>
                      </a:r>
                      <a:r>
                        <a:rPr sz="1600" b="0" spc="-5" dirty="0">
                          <a:solidFill>
                            <a:srgbClr val="231F20"/>
                          </a:solidFill>
                          <a:latin typeface="+mj-lt"/>
                          <a:cs typeface="Roboto Light"/>
                        </a:rPr>
                        <a:t>is accurately</a:t>
                      </a:r>
                      <a:r>
                        <a:rPr sz="1600" b="0" spc="-10" dirty="0">
                          <a:solidFill>
                            <a:srgbClr val="231F20"/>
                          </a:solidFill>
                          <a:latin typeface="+mj-lt"/>
                          <a:cs typeface="Roboto Light"/>
                        </a:rPr>
                        <a:t> </a:t>
                      </a:r>
                      <a:r>
                        <a:rPr sz="1600" b="0" spc="-5" dirty="0">
                          <a:solidFill>
                            <a:srgbClr val="231F20"/>
                          </a:solidFill>
                          <a:latin typeface="+mj-lt"/>
                          <a:cs typeface="Roboto Light"/>
                        </a:rPr>
                        <a:t>reproduced</a:t>
                      </a:r>
                      <a:endParaRPr sz="1600" dirty="0">
                        <a:latin typeface="+mj-lt"/>
                        <a:cs typeface="Roboto Light"/>
                      </a:endParaRPr>
                    </a:p>
                  </a:txBody>
                  <a:tcPr marL="0" marR="0" marT="86634" marB="0">
                    <a:lnT w="6350">
                      <a:solidFill>
                        <a:srgbClr val="A1ABB2"/>
                      </a:solidFill>
                      <a:prstDash val="solid"/>
                    </a:lnT>
                    <a:lnB w="6350">
                      <a:solidFill>
                        <a:srgbClr val="A1ABB2"/>
                      </a:solidFill>
                      <a:prstDash val="solid"/>
                    </a:lnB>
                  </a:tcPr>
                </a:tc>
                <a:extLst>
                  <a:ext uri="{0D108BD9-81ED-4DB2-BD59-A6C34878D82A}">
                    <a16:rowId xmlns:a16="http://schemas.microsoft.com/office/drawing/2014/main" val="10002"/>
                  </a:ext>
                </a:extLst>
              </a:tr>
              <a:tr h="901540">
                <a:tc>
                  <a:txBody>
                    <a:bodyPr/>
                    <a:lstStyle/>
                    <a:p>
                      <a:pPr algn="l">
                        <a:lnSpc>
                          <a:spcPct val="100000"/>
                        </a:lnSpc>
                      </a:pPr>
                      <a:endParaRPr sz="1400" b="1" dirty="0">
                        <a:latin typeface="+mj-lt"/>
                        <a:cs typeface="Times New Roman"/>
                      </a:endParaRPr>
                    </a:p>
                    <a:p>
                      <a:pPr marL="48260" marR="426084" algn="l">
                        <a:lnSpc>
                          <a:spcPct val="100000"/>
                        </a:lnSpc>
                        <a:spcBef>
                          <a:spcPts val="5"/>
                        </a:spcBef>
                      </a:pPr>
                      <a:r>
                        <a:rPr sz="1600" b="1" spc="5" dirty="0">
                          <a:solidFill>
                            <a:srgbClr val="231F20"/>
                          </a:solidFill>
                          <a:latin typeface="+mj-lt"/>
                          <a:cs typeface="Arial"/>
                        </a:rPr>
                        <a:t>Highest </a:t>
                      </a:r>
                      <a:r>
                        <a:rPr sz="1600" b="1" dirty="0">
                          <a:solidFill>
                            <a:srgbClr val="231F20"/>
                          </a:solidFill>
                          <a:latin typeface="+mj-lt"/>
                          <a:cs typeface="Arial"/>
                        </a:rPr>
                        <a:t>Fidelity</a:t>
                      </a:r>
                      <a:r>
                        <a:rPr sz="1600" b="1" spc="-105" dirty="0">
                          <a:solidFill>
                            <a:srgbClr val="231F20"/>
                          </a:solidFill>
                          <a:latin typeface="+mj-lt"/>
                          <a:cs typeface="Arial"/>
                        </a:rPr>
                        <a:t> </a:t>
                      </a:r>
                      <a:r>
                        <a:rPr sz="1600" b="1" spc="85" dirty="0">
                          <a:solidFill>
                            <a:srgbClr val="231F20"/>
                          </a:solidFill>
                          <a:latin typeface="+mj-lt"/>
                          <a:cs typeface="Arial"/>
                        </a:rPr>
                        <a:t>–  </a:t>
                      </a:r>
                      <a:endParaRPr lang="en-CA" sz="1600" b="1" spc="85" dirty="0">
                        <a:solidFill>
                          <a:srgbClr val="231F20"/>
                        </a:solidFill>
                        <a:latin typeface="+mj-lt"/>
                        <a:cs typeface="Arial"/>
                      </a:endParaRPr>
                    </a:p>
                    <a:p>
                      <a:pPr marL="48260" marR="426084" algn="l">
                        <a:lnSpc>
                          <a:spcPct val="100000"/>
                        </a:lnSpc>
                        <a:spcBef>
                          <a:spcPts val="5"/>
                        </a:spcBef>
                      </a:pPr>
                      <a:r>
                        <a:rPr sz="1600" b="1" dirty="0">
                          <a:solidFill>
                            <a:srgbClr val="231F20"/>
                          </a:solidFill>
                          <a:latin typeface="+mj-lt"/>
                          <a:cs typeface="Arial"/>
                        </a:rPr>
                        <a:t>on </a:t>
                      </a:r>
                      <a:r>
                        <a:rPr sz="1600" b="1" spc="-10" dirty="0">
                          <a:solidFill>
                            <a:srgbClr val="231F20"/>
                          </a:solidFill>
                          <a:latin typeface="+mj-lt"/>
                          <a:cs typeface="Arial"/>
                        </a:rPr>
                        <a:t>any</a:t>
                      </a:r>
                      <a:r>
                        <a:rPr sz="1600" b="1" spc="-90" dirty="0">
                          <a:solidFill>
                            <a:srgbClr val="231F20"/>
                          </a:solidFill>
                          <a:latin typeface="+mj-lt"/>
                          <a:cs typeface="Arial"/>
                        </a:rPr>
                        <a:t> </a:t>
                      </a:r>
                      <a:r>
                        <a:rPr sz="1600" b="1" spc="10" dirty="0">
                          <a:solidFill>
                            <a:srgbClr val="231F20"/>
                          </a:solidFill>
                          <a:latin typeface="+mj-lt"/>
                          <a:cs typeface="Arial"/>
                        </a:rPr>
                        <a:t>network</a:t>
                      </a:r>
                      <a:endParaRPr sz="1600" b="1" dirty="0">
                        <a:latin typeface="+mj-lt"/>
                        <a:cs typeface="Arial"/>
                      </a:endParaRPr>
                    </a:p>
                  </a:txBody>
                  <a:tcPr marL="0" marR="0" marT="0" marB="0">
                    <a:lnT w="6350">
                      <a:solidFill>
                        <a:srgbClr val="A1ABB2"/>
                      </a:solidFill>
                      <a:prstDash val="solid"/>
                    </a:lnT>
                    <a:lnB w="6350">
                      <a:solidFill>
                        <a:srgbClr val="A1ABB2"/>
                      </a:solidFill>
                      <a:prstDash val="solid"/>
                    </a:lnB>
                    <a:solidFill>
                      <a:srgbClr val="F1F2F2"/>
                    </a:solidFill>
                  </a:tcPr>
                </a:tc>
                <a:tc>
                  <a:txBody>
                    <a:bodyPr/>
                    <a:lstStyle/>
                    <a:p>
                      <a:pPr marL="78105" marR="259715" algn="l">
                        <a:lnSpc>
                          <a:spcPct val="100000"/>
                        </a:lnSpc>
                        <a:spcBef>
                          <a:spcPts val="439"/>
                        </a:spcBef>
                      </a:pPr>
                      <a:r>
                        <a:rPr sz="1600" b="0" spc="-5" dirty="0">
                          <a:solidFill>
                            <a:srgbClr val="231F20"/>
                          </a:solidFill>
                          <a:latin typeface="+mj-lt"/>
                          <a:cs typeface="Roboto Light"/>
                        </a:rPr>
                        <a:t>Delivers the </a:t>
                      </a:r>
                      <a:r>
                        <a:rPr sz="1600" b="0" dirty="0">
                          <a:solidFill>
                            <a:srgbClr val="231F20"/>
                          </a:solidFill>
                          <a:latin typeface="+mj-lt"/>
                          <a:cs typeface="Roboto Light"/>
                        </a:rPr>
                        <a:t>highest </a:t>
                      </a:r>
                      <a:r>
                        <a:rPr sz="1600" b="0" spc="-5" dirty="0">
                          <a:solidFill>
                            <a:srgbClr val="231F20"/>
                          </a:solidFill>
                          <a:latin typeface="+mj-lt"/>
                          <a:cs typeface="Roboto Light"/>
                        </a:rPr>
                        <a:t>user </a:t>
                      </a:r>
                      <a:r>
                        <a:rPr sz="1600" b="0" dirty="0">
                          <a:solidFill>
                            <a:srgbClr val="231F20"/>
                          </a:solidFill>
                          <a:latin typeface="+mj-lt"/>
                          <a:cs typeface="Roboto Light"/>
                        </a:rPr>
                        <a:t>experience </a:t>
                      </a:r>
                      <a:r>
                        <a:rPr sz="1600" b="0" spc="-5" dirty="0">
                          <a:solidFill>
                            <a:srgbClr val="231F20"/>
                          </a:solidFill>
                          <a:latin typeface="+mj-lt"/>
                          <a:cs typeface="Roboto Light"/>
                        </a:rPr>
                        <a:t>for underlying conditions; </a:t>
                      </a:r>
                      <a:r>
                        <a:rPr sz="1600" b="0" spc="-10" dirty="0">
                          <a:solidFill>
                            <a:srgbClr val="231F20"/>
                          </a:solidFill>
                          <a:latin typeface="+mj-lt"/>
                          <a:cs typeface="Roboto Light"/>
                        </a:rPr>
                        <a:t>from </a:t>
                      </a:r>
                      <a:r>
                        <a:rPr sz="1600" b="0" spc="-5" dirty="0">
                          <a:solidFill>
                            <a:srgbClr val="231F20"/>
                          </a:solidFill>
                          <a:latin typeface="+mj-lt"/>
                          <a:cs typeface="Roboto Light"/>
                        </a:rPr>
                        <a:t>perceptually</a:t>
                      </a:r>
                      <a:r>
                        <a:rPr lang="en-CA" sz="1600" b="0" spc="-5" dirty="0">
                          <a:solidFill>
                            <a:srgbClr val="231F20"/>
                          </a:solidFill>
                          <a:latin typeface="+mj-lt"/>
                          <a:cs typeface="Roboto Light"/>
                        </a:rPr>
                        <a:t> </a:t>
                      </a:r>
                      <a:r>
                        <a:rPr sz="1600" b="0" spc="-5" dirty="0">
                          <a:solidFill>
                            <a:srgbClr val="231F20"/>
                          </a:solidFill>
                          <a:latin typeface="+mj-lt"/>
                          <a:cs typeface="Roboto Light"/>
                        </a:rPr>
                        <a:t>lossless </a:t>
                      </a:r>
                      <a:r>
                        <a:rPr sz="1600" b="0" dirty="0">
                          <a:solidFill>
                            <a:srgbClr val="231F20"/>
                          </a:solidFill>
                          <a:latin typeface="+mj-lt"/>
                          <a:cs typeface="Roboto Light"/>
                        </a:rPr>
                        <a:t>LAN </a:t>
                      </a:r>
                      <a:r>
                        <a:rPr sz="1600" b="0" spc="-5" dirty="0">
                          <a:solidFill>
                            <a:srgbClr val="231F20"/>
                          </a:solidFill>
                          <a:latin typeface="+mj-lt"/>
                          <a:cs typeface="Roboto Light"/>
                        </a:rPr>
                        <a:t>performance thru </a:t>
                      </a:r>
                      <a:r>
                        <a:rPr sz="1600" b="0" spc="-10" dirty="0">
                          <a:solidFill>
                            <a:srgbClr val="231F20"/>
                          </a:solidFill>
                          <a:latin typeface="+mj-lt"/>
                          <a:cs typeface="Roboto Light"/>
                        </a:rPr>
                        <a:t>network-efficient </a:t>
                      </a:r>
                      <a:r>
                        <a:rPr sz="1600" b="0" dirty="0">
                          <a:solidFill>
                            <a:srgbClr val="231F20"/>
                          </a:solidFill>
                          <a:latin typeface="+mj-lt"/>
                          <a:cs typeface="Roboto Light"/>
                        </a:rPr>
                        <a:t>H.264  </a:t>
                      </a:r>
                      <a:r>
                        <a:rPr sz="1600" b="0" spc="-10" dirty="0">
                          <a:solidFill>
                            <a:srgbClr val="231F20"/>
                          </a:solidFill>
                          <a:latin typeface="+mj-lt"/>
                          <a:cs typeface="Roboto Light"/>
                        </a:rPr>
                        <a:t>WAN</a:t>
                      </a:r>
                      <a:r>
                        <a:rPr sz="1600" b="0" spc="-5" dirty="0">
                          <a:solidFill>
                            <a:srgbClr val="231F20"/>
                          </a:solidFill>
                          <a:latin typeface="+mj-lt"/>
                          <a:cs typeface="Roboto Light"/>
                        </a:rPr>
                        <a:t> performance</a:t>
                      </a:r>
                      <a:endParaRPr sz="1600" dirty="0">
                        <a:latin typeface="+mj-lt"/>
                        <a:cs typeface="Roboto Light"/>
                      </a:endParaRPr>
                    </a:p>
                  </a:txBody>
                  <a:tcPr marL="0" marR="0" marT="87630" marB="0">
                    <a:lnT w="6350">
                      <a:solidFill>
                        <a:srgbClr val="A1ABB2"/>
                      </a:solidFill>
                      <a:prstDash val="solid"/>
                    </a:lnT>
                    <a:lnB w="6350">
                      <a:solidFill>
                        <a:srgbClr val="A1ABB2"/>
                      </a:solidFill>
                      <a:prstDash val="solid"/>
                    </a:lnB>
                    <a:solidFill>
                      <a:srgbClr val="F1F2F2"/>
                    </a:solidFill>
                  </a:tcPr>
                </a:tc>
                <a:extLst>
                  <a:ext uri="{0D108BD9-81ED-4DB2-BD59-A6C34878D82A}">
                    <a16:rowId xmlns:a16="http://schemas.microsoft.com/office/drawing/2014/main" val="10003"/>
                  </a:ext>
                </a:extLst>
              </a:tr>
              <a:tr h="932084">
                <a:tc>
                  <a:txBody>
                    <a:bodyPr/>
                    <a:lstStyle/>
                    <a:p>
                      <a:pPr marL="48260" marR="99695" algn="l">
                        <a:lnSpc>
                          <a:spcPct val="100000"/>
                        </a:lnSpc>
                        <a:spcBef>
                          <a:spcPts val="439"/>
                        </a:spcBef>
                      </a:pPr>
                      <a:r>
                        <a:rPr sz="1600" b="1" spc="55" dirty="0">
                          <a:solidFill>
                            <a:srgbClr val="231F20"/>
                          </a:solidFill>
                          <a:latin typeface="+mj-lt"/>
                          <a:cs typeface="Gill Sans MT"/>
                        </a:rPr>
                        <a:t>Most </a:t>
                      </a:r>
                      <a:r>
                        <a:rPr sz="1600" b="1" spc="45" dirty="0">
                          <a:solidFill>
                            <a:srgbClr val="231F20"/>
                          </a:solidFill>
                          <a:latin typeface="+mj-lt"/>
                          <a:cs typeface="Gill Sans MT"/>
                        </a:rPr>
                        <a:t>Efficient </a:t>
                      </a:r>
                      <a:r>
                        <a:rPr sz="1600" b="1" spc="30" dirty="0">
                          <a:solidFill>
                            <a:srgbClr val="231F20"/>
                          </a:solidFill>
                          <a:latin typeface="+mj-lt"/>
                          <a:cs typeface="Gill Sans MT"/>
                        </a:rPr>
                        <a:t>Multi-</a:t>
                      </a:r>
                      <a:r>
                        <a:rPr sz="1600" b="1" spc="5" dirty="0">
                          <a:solidFill>
                            <a:srgbClr val="231F20"/>
                          </a:solidFill>
                          <a:latin typeface="+mj-lt"/>
                          <a:cs typeface="Arial"/>
                        </a:rPr>
                        <a:t>codec </a:t>
                      </a:r>
                      <a:r>
                        <a:rPr sz="1600" b="1" dirty="0">
                          <a:solidFill>
                            <a:srgbClr val="231F20"/>
                          </a:solidFill>
                          <a:latin typeface="+mj-lt"/>
                          <a:cs typeface="Arial"/>
                        </a:rPr>
                        <a:t>Pipeline </a:t>
                      </a:r>
                      <a:r>
                        <a:rPr sz="1600" b="1" spc="30" dirty="0">
                          <a:solidFill>
                            <a:srgbClr val="231F20"/>
                          </a:solidFill>
                          <a:latin typeface="+mj-lt"/>
                          <a:cs typeface="Arial"/>
                        </a:rPr>
                        <a:t>for</a:t>
                      </a:r>
                      <a:r>
                        <a:rPr sz="1600" b="1" spc="-160" dirty="0">
                          <a:solidFill>
                            <a:srgbClr val="231F20"/>
                          </a:solidFill>
                          <a:latin typeface="+mj-lt"/>
                          <a:cs typeface="Arial"/>
                        </a:rPr>
                        <a:t> </a:t>
                      </a:r>
                      <a:r>
                        <a:rPr sz="1600" b="1" dirty="0">
                          <a:solidFill>
                            <a:srgbClr val="231F20"/>
                          </a:solidFill>
                          <a:latin typeface="+mj-lt"/>
                          <a:cs typeface="Arial"/>
                        </a:rPr>
                        <a:t>High </a:t>
                      </a:r>
                      <a:r>
                        <a:rPr sz="1600" b="1" spc="-15" dirty="0">
                          <a:solidFill>
                            <a:srgbClr val="231F20"/>
                          </a:solidFill>
                          <a:latin typeface="+mj-lt"/>
                          <a:cs typeface="Arial"/>
                        </a:rPr>
                        <a:t>Frame</a:t>
                      </a:r>
                      <a:r>
                        <a:rPr sz="1600" b="1" spc="-35" dirty="0">
                          <a:solidFill>
                            <a:srgbClr val="231F20"/>
                          </a:solidFill>
                          <a:latin typeface="+mj-lt"/>
                          <a:cs typeface="Arial"/>
                        </a:rPr>
                        <a:t> </a:t>
                      </a:r>
                      <a:r>
                        <a:rPr sz="1600" b="1" spc="-15" dirty="0">
                          <a:solidFill>
                            <a:srgbClr val="231F20"/>
                          </a:solidFill>
                          <a:latin typeface="+mj-lt"/>
                          <a:cs typeface="Arial"/>
                        </a:rPr>
                        <a:t>Rates</a:t>
                      </a:r>
                      <a:endParaRPr sz="1600" b="1" dirty="0">
                        <a:latin typeface="+mj-lt"/>
                        <a:cs typeface="Arial"/>
                      </a:endParaRPr>
                    </a:p>
                  </a:txBody>
                  <a:tcPr marL="0" marR="0" marT="87630" marB="0">
                    <a:lnT w="6350">
                      <a:solidFill>
                        <a:srgbClr val="A1ABB2"/>
                      </a:solidFill>
                      <a:prstDash val="solid"/>
                    </a:lnT>
                    <a:lnB w="6350">
                      <a:solidFill>
                        <a:srgbClr val="A1ABB2"/>
                      </a:solidFill>
                      <a:prstDash val="solid"/>
                    </a:lnB>
                  </a:tcPr>
                </a:tc>
                <a:tc>
                  <a:txBody>
                    <a:bodyPr/>
                    <a:lstStyle/>
                    <a:p>
                      <a:pPr algn="l">
                        <a:lnSpc>
                          <a:spcPct val="100000"/>
                        </a:lnSpc>
                      </a:pPr>
                      <a:endParaRPr sz="1400" dirty="0">
                        <a:latin typeface="+mj-lt"/>
                        <a:cs typeface="Times New Roman"/>
                      </a:endParaRPr>
                    </a:p>
                    <a:p>
                      <a:pPr marL="78105" marR="582930" algn="l">
                        <a:lnSpc>
                          <a:spcPct val="100000"/>
                        </a:lnSpc>
                        <a:spcBef>
                          <a:spcPts val="5"/>
                        </a:spcBef>
                      </a:pPr>
                      <a:r>
                        <a:rPr sz="1600" b="0" spc="-5" dirty="0">
                          <a:solidFill>
                            <a:srgbClr val="231F20"/>
                          </a:solidFill>
                          <a:latin typeface="+mj-lt"/>
                          <a:cs typeface="Roboto Light"/>
                        </a:rPr>
                        <a:t>Multi-threaded </a:t>
                      </a:r>
                      <a:r>
                        <a:rPr sz="1600" b="0" spc="-15" dirty="0">
                          <a:solidFill>
                            <a:srgbClr val="231F20"/>
                          </a:solidFill>
                          <a:latin typeface="+mj-lt"/>
                          <a:cs typeface="Roboto Light"/>
                        </a:rPr>
                        <a:t>AVX2 </a:t>
                      </a:r>
                      <a:r>
                        <a:rPr sz="1600" b="0" spc="-5" dirty="0">
                          <a:solidFill>
                            <a:srgbClr val="231F20"/>
                          </a:solidFill>
                          <a:latin typeface="+mj-lt"/>
                          <a:cs typeface="Roboto Light"/>
                        </a:rPr>
                        <a:t>CPU acceleration or </a:t>
                      </a:r>
                      <a:r>
                        <a:rPr sz="1600" b="0" dirty="0">
                          <a:solidFill>
                            <a:srgbClr val="231F20"/>
                          </a:solidFill>
                          <a:latin typeface="+mj-lt"/>
                          <a:cs typeface="Roboto Light"/>
                        </a:rPr>
                        <a:t>NVIDIA NVENC GPU </a:t>
                      </a:r>
                      <a:r>
                        <a:rPr sz="1600" b="0" spc="-5" dirty="0">
                          <a:solidFill>
                            <a:srgbClr val="231F20"/>
                          </a:solidFill>
                          <a:latin typeface="+mj-lt"/>
                          <a:cs typeface="Roboto Light"/>
                        </a:rPr>
                        <a:t>acceleration </a:t>
                      </a:r>
                      <a:r>
                        <a:rPr lang="en-CA" sz="1600" b="0" spc="-5" dirty="0">
                          <a:solidFill>
                            <a:srgbClr val="231F20"/>
                          </a:solidFill>
                          <a:latin typeface="+mj-lt"/>
                          <a:cs typeface="Roboto Light"/>
                        </a:rPr>
                        <a:t>supporting</a:t>
                      </a:r>
                      <a:r>
                        <a:rPr sz="1600" b="0" spc="-5" dirty="0">
                          <a:solidFill>
                            <a:srgbClr val="231F20"/>
                          </a:solidFill>
                          <a:latin typeface="+mj-lt"/>
                          <a:cs typeface="Roboto Light"/>
                        </a:rPr>
                        <a:t> 4K/UHD </a:t>
                      </a:r>
                      <a:r>
                        <a:rPr sz="1600" b="0" dirty="0">
                          <a:solidFill>
                            <a:srgbClr val="231F20"/>
                          </a:solidFill>
                          <a:latin typeface="+mj-lt"/>
                          <a:cs typeface="Roboto Light"/>
                        </a:rPr>
                        <a:t>high </a:t>
                      </a:r>
                      <a:r>
                        <a:rPr sz="1600" b="0" spc="-5" dirty="0">
                          <a:solidFill>
                            <a:srgbClr val="231F20"/>
                          </a:solidFill>
                          <a:latin typeface="+mj-lt"/>
                          <a:cs typeface="Roboto Light"/>
                        </a:rPr>
                        <a:t>frame rate</a:t>
                      </a:r>
                      <a:r>
                        <a:rPr sz="1600" b="0" spc="-10" dirty="0">
                          <a:solidFill>
                            <a:srgbClr val="231F20"/>
                          </a:solidFill>
                          <a:latin typeface="+mj-lt"/>
                          <a:cs typeface="Roboto Light"/>
                        </a:rPr>
                        <a:t> </a:t>
                      </a:r>
                      <a:r>
                        <a:rPr sz="1600" b="0" dirty="0">
                          <a:solidFill>
                            <a:srgbClr val="231F20"/>
                          </a:solidFill>
                          <a:latin typeface="+mj-lt"/>
                          <a:cs typeface="Roboto Light"/>
                        </a:rPr>
                        <a:t>applications</a:t>
                      </a:r>
                      <a:endParaRPr sz="1600" dirty="0">
                        <a:latin typeface="+mj-lt"/>
                        <a:cs typeface="Roboto Light"/>
                      </a:endParaRPr>
                    </a:p>
                  </a:txBody>
                  <a:tcPr marL="0" marR="0" marT="0" marB="0">
                    <a:lnT w="6350">
                      <a:solidFill>
                        <a:srgbClr val="A1ABB2"/>
                      </a:solidFill>
                      <a:prstDash val="solid"/>
                    </a:lnT>
                    <a:lnB w="6350">
                      <a:solidFill>
                        <a:srgbClr val="A1ABB2"/>
                      </a:solidFill>
                      <a:prstDash val="solid"/>
                    </a:lnB>
                  </a:tcPr>
                </a:tc>
                <a:extLst>
                  <a:ext uri="{0D108BD9-81ED-4DB2-BD59-A6C34878D82A}">
                    <a16:rowId xmlns:a16="http://schemas.microsoft.com/office/drawing/2014/main" val="10004"/>
                  </a:ext>
                </a:extLst>
              </a:tr>
              <a:tr h="901540">
                <a:tc>
                  <a:txBody>
                    <a:bodyPr/>
                    <a:lstStyle/>
                    <a:p>
                      <a:pPr algn="l">
                        <a:lnSpc>
                          <a:spcPct val="100000"/>
                        </a:lnSpc>
                        <a:spcBef>
                          <a:spcPts val="25"/>
                        </a:spcBef>
                      </a:pPr>
                      <a:endParaRPr sz="2200" b="1">
                        <a:latin typeface="+mj-lt"/>
                        <a:cs typeface="Times New Roman"/>
                      </a:endParaRPr>
                    </a:p>
                    <a:p>
                      <a:pPr marL="48260" algn="l">
                        <a:lnSpc>
                          <a:spcPct val="100000"/>
                        </a:lnSpc>
                        <a:spcBef>
                          <a:spcPts val="5"/>
                        </a:spcBef>
                      </a:pPr>
                      <a:r>
                        <a:rPr sz="1600" b="1" spc="-5" dirty="0">
                          <a:solidFill>
                            <a:srgbClr val="231F20"/>
                          </a:solidFill>
                          <a:latin typeface="+mj-lt"/>
                          <a:cs typeface="Arial"/>
                        </a:rPr>
                        <a:t>Endpoint</a:t>
                      </a:r>
                      <a:r>
                        <a:rPr sz="1600" b="1" spc="-35" dirty="0">
                          <a:solidFill>
                            <a:srgbClr val="231F20"/>
                          </a:solidFill>
                          <a:latin typeface="+mj-lt"/>
                          <a:cs typeface="Arial"/>
                        </a:rPr>
                        <a:t> </a:t>
                      </a:r>
                      <a:r>
                        <a:rPr sz="1600" b="1" dirty="0">
                          <a:solidFill>
                            <a:srgbClr val="231F20"/>
                          </a:solidFill>
                          <a:latin typeface="+mj-lt"/>
                          <a:cs typeface="Arial"/>
                        </a:rPr>
                        <a:t>Security</a:t>
                      </a:r>
                      <a:endParaRPr sz="1600" b="1">
                        <a:latin typeface="+mj-lt"/>
                        <a:cs typeface="Arial"/>
                      </a:endParaRPr>
                    </a:p>
                  </a:txBody>
                  <a:tcPr marL="0" marR="0" marT="4979" marB="0">
                    <a:lnT w="6350">
                      <a:solidFill>
                        <a:srgbClr val="A1ABB2"/>
                      </a:solidFill>
                      <a:prstDash val="solid"/>
                    </a:lnT>
                    <a:lnB w="6350">
                      <a:solidFill>
                        <a:srgbClr val="A1ABB2"/>
                      </a:solidFill>
                      <a:prstDash val="solid"/>
                    </a:lnB>
                    <a:solidFill>
                      <a:srgbClr val="F1F2F2"/>
                    </a:solidFill>
                  </a:tcPr>
                </a:tc>
                <a:tc>
                  <a:txBody>
                    <a:bodyPr/>
                    <a:lstStyle/>
                    <a:p>
                      <a:pPr marL="78105" marR="73025" algn="l">
                        <a:lnSpc>
                          <a:spcPct val="100000"/>
                        </a:lnSpc>
                        <a:spcBef>
                          <a:spcPts val="439"/>
                        </a:spcBef>
                      </a:pPr>
                      <a:r>
                        <a:rPr sz="1600" b="0" dirty="0">
                          <a:solidFill>
                            <a:srgbClr val="231F20"/>
                          </a:solidFill>
                          <a:latin typeface="+mj-lt"/>
                          <a:cs typeface="Roboto Light"/>
                        </a:rPr>
                        <a:t>Highest </a:t>
                      </a:r>
                      <a:r>
                        <a:rPr sz="1600" b="0" spc="-5" dirty="0">
                          <a:solidFill>
                            <a:srgbClr val="231F20"/>
                          </a:solidFill>
                          <a:latin typeface="+mj-lt"/>
                          <a:cs typeface="Roboto Light"/>
                        </a:rPr>
                        <a:t>security stateless zero- </a:t>
                      </a:r>
                      <a:r>
                        <a:rPr sz="1600" b="0" dirty="0">
                          <a:solidFill>
                            <a:srgbClr val="231F20"/>
                          </a:solidFill>
                          <a:latin typeface="+mj-lt"/>
                          <a:cs typeface="Roboto Light"/>
                        </a:rPr>
                        <a:t>and </a:t>
                      </a:r>
                      <a:r>
                        <a:rPr sz="1600" b="0" spc="-5" dirty="0">
                          <a:solidFill>
                            <a:srgbClr val="231F20"/>
                          </a:solidFill>
                          <a:latin typeface="+mj-lt"/>
                          <a:cs typeface="Roboto Light"/>
                        </a:rPr>
                        <a:t>thin client </a:t>
                      </a:r>
                      <a:r>
                        <a:rPr sz="1600" b="0" dirty="0">
                          <a:solidFill>
                            <a:srgbClr val="231F20"/>
                          </a:solidFill>
                          <a:latin typeface="+mj-lt"/>
                          <a:cs typeface="Roboto Light"/>
                        </a:rPr>
                        <a:t>endpoints </a:t>
                      </a:r>
                      <a:r>
                        <a:rPr sz="1600" b="0" spc="-5" dirty="0">
                          <a:solidFill>
                            <a:srgbClr val="231F20"/>
                          </a:solidFill>
                          <a:latin typeface="+mj-lt"/>
                          <a:cs typeface="Roboto Light"/>
                        </a:rPr>
                        <a:t>supporting up to 500 Mega-pixels-per-second </a:t>
                      </a:r>
                      <a:r>
                        <a:rPr sz="1600" b="0" dirty="0">
                          <a:solidFill>
                            <a:srgbClr val="231F20"/>
                          </a:solidFill>
                          <a:latin typeface="+mj-lt"/>
                          <a:cs typeface="Roboto Light"/>
                        </a:rPr>
                        <a:t>; </a:t>
                      </a:r>
                      <a:r>
                        <a:rPr sz="1600" b="0" spc="-5" dirty="0">
                          <a:solidFill>
                            <a:srgbClr val="231F20"/>
                          </a:solidFill>
                          <a:latin typeface="+mj-lt"/>
                          <a:cs typeface="Roboto Light"/>
                        </a:rPr>
                        <a:t>low power footprint </a:t>
                      </a:r>
                      <a:r>
                        <a:rPr sz="1600" b="0" dirty="0">
                          <a:solidFill>
                            <a:srgbClr val="231F20"/>
                          </a:solidFill>
                          <a:latin typeface="+mj-lt"/>
                          <a:cs typeface="Roboto Light"/>
                        </a:rPr>
                        <a:t>and </a:t>
                      </a:r>
                      <a:r>
                        <a:rPr sz="1600" b="0" spc="-5" dirty="0">
                          <a:solidFill>
                            <a:srgbClr val="231F20"/>
                          </a:solidFill>
                          <a:latin typeface="+mj-lt"/>
                          <a:cs typeface="Roboto Light"/>
                        </a:rPr>
                        <a:t>near-zero </a:t>
                      </a:r>
                      <a:r>
                        <a:rPr sz="1600" b="0" spc="-10" dirty="0">
                          <a:solidFill>
                            <a:srgbClr val="231F20"/>
                          </a:solidFill>
                          <a:latin typeface="+mj-lt"/>
                          <a:cs typeface="Roboto Light"/>
                        </a:rPr>
                        <a:t>IT  </a:t>
                      </a:r>
                      <a:r>
                        <a:rPr sz="1600" b="0" spc="-5" dirty="0">
                          <a:solidFill>
                            <a:srgbClr val="231F20"/>
                          </a:solidFill>
                          <a:latin typeface="+mj-lt"/>
                          <a:cs typeface="Roboto Light"/>
                        </a:rPr>
                        <a:t>maintenance</a:t>
                      </a:r>
                      <a:endParaRPr sz="1600" dirty="0">
                        <a:latin typeface="+mj-lt"/>
                        <a:cs typeface="Roboto Light"/>
                      </a:endParaRPr>
                    </a:p>
                  </a:txBody>
                  <a:tcPr marL="0" marR="0" marT="87630" marB="0">
                    <a:lnT w="6350">
                      <a:solidFill>
                        <a:srgbClr val="A1ABB2"/>
                      </a:solidFill>
                      <a:prstDash val="solid"/>
                    </a:lnT>
                    <a:lnB w="6350">
                      <a:solidFill>
                        <a:srgbClr val="A1ABB2"/>
                      </a:solidFill>
                      <a:prstDash val="solid"/>
                    </a:lnB>
                    <a:solidFill>
                      <a:srgbClr val="F1F2F2"/>
                    </a:solidFill>
                  </a:tcPr>
                </a:tc>
                <a:extLst>
                  <a:ext uri="{0D108BD9-81ED-4DB2-BD59-A6C34878D82A}">
                    <a16:rowId xmlns:a16="http://schemas.microsoft.com/office/drawing/2014/main" val="10005"/>
                  </a:ext>
                </a:extLst>
              </a:tr>
              <a:tr h="901540">
                <a:tc>
                  <a:txBody>
                    <a:bodyPr/>
                    <a:lstStyle/>
                    <a:p>
                      <a:pPr algn="l">
                        <a:lnSpc>
                          <a:spcPct val="100000"/>
                        </a:lnSpc>
                        <a:spcBef>
                          <a:spcPts val="5"/>
                        </a:spcBef>
                      </a:pPr>
                      <a:endParaRPr sz="1400" b="1" dirty="0">
                        <a:latin typeface="+mj-lt"/>
                        <a:cs typeface="Times New Roman"/>
                      </a:endParaRPr>
                    </a:p>
                    <a:p>
                      <a:pPr marL="48260" marR="50165" algn="l">
                        <a:lnSpc>
                          <a:spcPct val="100000"/>
                        </a:lnSpc>
                      </a:pPr>
                      <a:r>
                        <a:rPr sz="1600" b="1" spc="-10" dirty="0">
                          <a:solidFill>
                            <a:srgbClr val="231F20"/>
                          </a:solidFill>
                          <a:latin typeface="+mj-lt"/>
                          <a:cs typeface="Arial"/>
                        </a:rPr>
                        <a:t>Wacom </a:t>
                      </a:r>
                      <a:r>
                        <a:rPr sz="1600" b="1" spc="-15" dirty="0">
                          <a:solidFill>
                            <a:srgbClr val="231F20"/>
                          </a:solidFill>
                          <a:latin typeface="+mj-lt"/>
                          <a:cs typeface="Arial"/>
                        </a:rPr>
                        <a:t>Device Experience</a:t>
                      </a:r>
                      <a:r>
                        <a:rPr sz="1600" b="1" spc="-80" dirty="0">
                          <a:solidFill>
                            <a:srgbClr val="231F20"/>
                          </a:solidFill>
                          <a:latin typeface="+mj-lt"/>
                          <a:cs typeface="Arial"/>
                        </a:rPr>
                        <a:t> </a:t>
                      </a:r>
                      <a:r>
                        <a:rPr sz="1600" b="1" spc="10" dirty="0">
                          <a:solidFill>
                            <a:srgbClr val="231F20"/>
                          </a:solidFill>
                          <a:latin typeface="+mj-lt"/>
                          <a:cs typeface="Arial"/>
                        </a:rPr>
                        <a:t>Acceleration</a:t>
                      </a:r>
                      <a:endParaRPr sz="1600" b="1" dirty="0">
                        <a:latin typeface="+mj-lt"/>
                        <a:cs typeface="Arial"/>
                      </a:endParaRPr>
                    </a:p>
                  </a:txBody>
                  <a:tcPr marL="0" marR="0" marT="996" marB="0">
                    <a:lnT w="6350">
                      <a:solidFill>
                        <a:srgbClr val="A1ABB2"/>
                      </a:solidFill>
                      <a:prstDash val="solid"/>
                    </a:lnT>
                    <a:lnB w="6350">
                      <a:solidFill>
                        <a:srgbClr val="A1ABB2"/>
                      </a:solidFill>
                      <a:prstDash val="solid"/>
                    </a:lnB>
                  </a:tcPr>
                </a:tc>
                <a:tc>
                  <a:txBody>
                    <a:bodyPr/>
                    <a:lstStyle/>
                    <a:p>
                      <a:pPr marL="78105" marR="240029" algn="l">
                        <a:lnSpc>
                          <a:spcPct val="100000"/>
                        </a:lnSpc>
                        <a:spcBef>
                          <a:spcPts val="440"/>
                        </a:spcBef>
                      </a:pPr>
                      <a:r>
                        <a:rPr sz="1600" b="0" dirty="0">
                          <a:solidFill>
                            <a:srgbClr val="231F20"/>
                          </a:solidFill>
                          <a:latin typeface="+mj-lt"/>
                          <a:cs typeface="Roboto Light"/>
                        </a:rPr>
                        <a:t>Local </a:t>
                      </a:r>
                      <a:r>
                        <a:rPr sz="1600" b="0" spc="-5" dirty="0">
                          <a:solidFill>
                            <a:srgbClr val="231F20"/>
                          </a:solidFill>
                          <a:latin typeface="+mj-lt"/>
                          <a:cs typeface="Roboto Light"/>
                        </a:rPr>
                        <a:t>termination for </a:t>
                      </a:r>
                      <a:r>
                        <a:rPr sz="1600" b="0" dirty="0">
                          <a:solidFill>
                            <a:srgbClr val="231F20"/>
                          </a:solidFill>
                          <a:latin typeface="+mj-lt"/>
                          <a:cs typeface="Roboto Light"/>
                        </a:rPr>
                        <a:t>a </a:t>
                      </a:r>
                      <a:r>
                        <a:rPr sz="1600" b="0" spc="-5" dirty="0">
                          <a:solidFill>
                            <a:srgbClr val="231F20"/>
                          </a:solidFill>
                          <a:latin typeface="+mj-lt"/>
                          <a:cs typeface="Roboto Light"/>
                        </a:rPr>
                        <a:t>broad range of Wacom Cintiq </a:t>
                      </a:r>
                      <a:r>
                        <a:rPr sz="1600" b="0" dirty="0">
                          <a:solidFill>
                            <a:srgbClr val="231F20"/>
                          </a:solidFill>
                          <a:latin typeface="+mj-lt"/>
                          <a:cs typeface="Roboto Light"/>
                        </a:rPr>
                        <a:t>and </a:t>
                      </a:r>
                      <a:r>
                        <a:rPr sz="1600" b="0" spc="-5" dirty="0">
                          <a:solidFill>
                            <a:srgbClr val="231F20"/>
                          </a:solidFill>
                          <a:latin typeface="+mj-lt"/>
                          <a:cs typeface="Roboto Light"/>
                        </a:rPr>
                        <a:t>Intuos pen  displays </a:t>
                      </a:r>
                      <a:r>
                        <a:rPr sz="1600" b="0" dirty="0">
                          <a:solidFill>
                            <a:srgbClr val="231F20"/>
                          </a:solidFill>
                          <a:latin typeface="+mj-lt"/>
                          <a:cs typeface="Roboto Light"/>
                        </a:rPr>
                        <a:t>and</a:t>
                      </a:r>
                      <a:r>
                        <a:rPr lang="en-CA" sz="1600" b="0" dirty="0">
                          <a:solidFill>
                            <a:srgbClr val="231F20"/>
                          </a:solidFill>
                          <a:latin typeface="+mj-lt"/>
                          <a:cs typeface="Roboto Light"/>
                        </a:rPr>
                        <a:t> </a:t>
                      </a:r>
                      <a:r>
                        <a:rPr sz="1600" b="0" spc="-5" dirty="0">
                          <a:solidFill>
                            <a:srgbClr val="231F20"/>
                          </a:solidFill>
                          <a:latin typeface="+mj-lt"/>
                          <a:cs typeface="Roboto Light"/>
                        </a:rPr>
                        <a:t>tablets offers </a:t>
                      </a:r>
                      <a:r>
                        <a:rPr sz="1600" b="0" dirty="0">
                          <a:solidFill>
                            <a:srgbClr val="231F20"/>
                          </a:solidFill>
                          <a:latin typeface="+mj-lt"/>
                          <a:cs typeface="Roboto Light"/>
                        </a:rPr>
                        <a:t>artists </a:t>
                      </a:r>
                      <a:r>
                        <a:rPr sz="1600" b="0" spc="-5" dirty="0">
                          <a:solidFill>
                            <a:srgbClr val="231F20"/>
                          </a:solidFill>
                          <a:latin typeface="+mj-lt"/>
                          <a:cs typeface="Roboto Light"/>
                        </a:rPr>
                        <a:t>seamless interaction </a:t>
                      </a:r>
                      <a:r>
                        <a:rPr sz="1600" b="0" dirty="0">
                          <a:solidFill>
                            <a:srgbClr val="231F20"/>
                          </a:solidFill>
                          <a:latin typeface="+mj-lt"/>
                          <a:cs typeface="Roboto Light"/>
                        </a:rPr>
                        <a:t>with </a:t>
                      </a:r>
                      <a:r>
                        <a:rPr sz="1600" b="0" spc="-5" dirty="0">
                          <a:solidFill>
                            <a:srgbClr val="231F20"/>
                          </a:solidFill>
                          <a:latin typeface="+mj-lt"/>
                          <a:cs typeface="Roboto Light"/>
                        </a:rPr>
                        <a:t>creative </a:t>
                      </a:r>
                      <a:r>
                        <a:rPr sz="1600" b="0" dirty="0">
                          <a:solidFill>
                            <a:srgbClr val="231F20"/>
                          </a:solidFill>
                          <a:latin typeface="+mj-lt"/>
                          <a:cs typeface="Roboto Light"/>
                        </a:rPr>
                        <a:t>applications </a:t>
                      </a:r>
                      <a:r>
                        <a:rPr sz="1600" b="0" spc="-5" dirty="0">
                          <a:solidFill>
                            <a:srgbClr val="231F20"/>
                          </a:solidFill>
                          <a:latin typeface="+mj-lt"/>
                          <a:cs typeface="Roboto Light"/>
                        </a:rPr>
                        <a:t>independent of</a:t>
                      </a:r>
                      <a:r>
                        <a:rPr lang="en-CA" sz="1600" b="0" spc="-5" dirty="0">
                          <a:solidFill>
                            <a:srgbClr val="231F20"/>
                          </a:solidFill>
                          <a:latin typeface="+mj-lt"/>
                          <a:cs typeface="Roboto Light"/>
                        </a:rPr>
                        <a:t> </a:t>
                      </a:r>
                      <a:r>
                        <a:rPr sz="1600" b="0" spc="-5" dirty="0">
                          <a:solidFill>
                            <a:srgbClr val="231F20"/>
                          </a:solidFill>
                          <a:latin typeface="+mj-lt"/>
                          <a:cs typeface="Roboto Light"/>
                        </a:rPr>
                        <a:t>latency to the </a:t>
                      </a:r>
                      <a:r>
                        <a:rPr sz="1600" b="0" dirty="0">
                          <a:solidFill>
                            <a:srgbClr val="231F20"/>
                          </a:solidFill>
                          <a:latin typeface="+mj-lt"/>
                          <a:cs typeface="Roboto Light"/>
                        </a:rPr>
                        <a:t>data</a:t>
                      </a:r>
                      <a:r>
                        <a:rPr sz="1600" b="0" spc="-20" dirty="0">
                          <a:solidFill>
                            <a:srgbClr val="231F20"/>
                          </a:solidFill>
                          <a:latin typeface="+mj-lt"/>
                          <a:cs typeface="Roboto Light"/>
                        </a:rPr>
                        <a:t> </a:t>
                      </a:r>
                      <a:r>
                        <a:rPr sz="1600" b="0" spc="-5" dirty="0">
                          <a:solidFill>
                            <a:srgbClr val="231F20"/>
                          </a:solidFill>
                          <a:latin typeface="+mj-lt"/>
                          <a:cs typeface="Roboto Light"/>
                        </a:rPr>
                        <a:t>center</a:t>
                      </a:r>
                      <a:endParaRPr sz="1600" dirty="0">
                        <a:latin typeface="+mj-lt"/>
                        <a:cs typeface="Roboto Light"/>
                      </a:endParaRPr>
                    </a:p>
                  </a:txBody>
                  <a:tcPr marL="0" marR="0" marT="87632" marB="0">
                    <a:lnT w="6350">
                      <a:solidFill>
                        <a:srgbClr val="A1ABB2"/>
                      </a:solidFill>
                      <a:prstDash val="solid"/>
                    </a:lnT>
                    <a:lnB w="6350">
                      <a:solidFill>
                        <a:srgbClr val="A1ABB2"/>
                      </a:solidFill>
                      <a:prstDash val="soli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5259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6</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Competitor Comparison</a:t>
            </a:r>
          </a:p>
        </p:txBody>
      </p:sp>
      <p:graphicFrame>
        <p:nvGraphicFramePr>
          <p:cNvPr id="34" name="object 11">
            <a:extLst>
              <a:ext uri="{FF2B5EF4-FFF2-40B4-BE49-F238E27FC236}">
                <a16:creationId xmlns:a16="http://schemas.microsoft.com/office/drawing/2014/main" id="{C49C0AEA-B629-4A02-B74B-88DF55317DC5}"/>
              </a:ext>
            </a:extLst>
          </p:cNvPr>
          <p:cNvGraphicFramePr>
            <a:graphicFrameLocks noGrp="1"/>
          </p:cNvGraphicFramePr>
          <p:nvPr>
            <p:extLst>
              <p:ext uri="{D42A27DB-BD31-4B8C-83A1-F6EECF244321}">
                <p14:modId xmlns:p14="http://schemas.microsoft.com/office/powerpoint/2010/main" val="1182793141"/>
              </p:ext>
            </p:extLst>
          </p:nvPr>
        </p:nvGraphicFramePr>
        <p:xfrm>
          <a:off x="421574" y="1111834"/>
          <a:ext cx="11237026" cy="5302652"/>
        </p:xfrm>
        <a:graphic>
          <a:graphicData uri="http://schemas.openxmlformats.org/drawingml/2006/table">
            <a:tbl>
              <a:tblPr firstRow="1" bandRow="1">
                <a:tableStyleId>{2D5ABB26-0587-4C30-8999-92F81FD0307C}</a:tableStyleId>
              </a:tblPr>
              <a:tblGrid>
                <a:gridCol w="6263990">
                  <a:extLst>
                    <a:ext uri="{9D8B030D-6E8A-4147-A177-3AD203B41FA5}">
                      <a16:colId xmlns:a16="http://schemas.microsoft.com/office/drawing/2014/main" val="20000"/>
                    </a:ext>
                  </a:extLst>
                </a:gridCol>
                <a:gridCol w="2206898">
                  <a:extLst>
                    <a:ext uri="{9D8B030D-6E8A-4147-A177-3AD203B41FA5}">
                      <a16:colId xmlns:a16="http://schemas.microsoft.com/office/drawing/2014/main" val="20001"/>
                    </a:ext>
                  </a:extLst>
                </a:gridCol>
                <a:gridCol w="2766138">
                  <a:extLst>
                    <a:ext uri="{9D8B030D-6E8A-4147-A177-3AD203B41FA5}">
                      <a16:colId xmlns:a16="http://schemas.microsoft.com/office/drawing/2014/main" val="20002"/>
                    </a:ext>
                  </a:extLst>
                </a:gridCol>
              </a:tblGrid>
              <a:tr h="319671">
                <a:tc>
                  <a:txBody>
                    <a:bodyPr/>
                    <a:lstStyle/>
                    <a:p>
                      <a:pPr marL="45720">
                        <a:lnSpc>
                          <a:spcPts val="1355"/>
                        </a:lnSpc>
                      </a:pPr>
                      <a:r>
                        <a:rPr sz="2000" b="1" spc="-20" dirty="0">
                          <a:solidFill>
                            <a:srgbClr val="0076A9"/>
                          </a:solidFill>
                          <a:latin typeface="+mj-lt"/>
                          <a:cs typeface="Roboto"/>
                        </a:rPr>
                        <a:t>PROTOCOL FEATURE</a:t>
                      </a:r>
                      <a:endParaRPr sz="2000" dirty="0">
                        <a:latin typeface="+mj-lt"/>
                        <a:cs typeface="Roboto"/>
                      </a:endParaRPr>
                    </a:p>
                  </a:txBody>
                  <a:tcPr marL="0" marR="0" marT="0" marB="0">
                    <a:lnB w="6350">
                      <a:solidFill>
                        <a:srgbClr val="A1ABB2"/>
                      </a:solidFill>
                      <a:prstDash val="solid"/>
                    </a:lnB>
                  </a:tcPr>
                </a:tc>
                <a:tc>
                  <a:txBody>
                    <a:bodyPr/>
                    <a:lstStyle/>
                    <a:p>
                      <a:pPr marL="437515">
                        <a:lnSpc>
                          <a:spcPts val="1355"/>
                        </a:lnSpc>
                      </a:pPr>
                      <a:r>
                        <a:rPr sz="2000" b="1" spc="-10" dirty="0">
                          <a:solidFill>
                            <a:srgbClr val="0076A9"/>
                          </a:solidFill>
                          <a:latin typeface="+mj-lt"/>
                          <a:cs typeface="Roboto"/>
                        </a:rPr>
                        <a:t>PCoIP</a:t>
                      </a:r>
                      <a:endParaRPr sz="2000" dirty="0">
                        <a:latin typeface="+mj-lt"/>
                        <a:cs typeface="Roboto"/>
                      </a:endParaRPr>
                    </a:p>
                  </a:txBody>
                  <a:tcPr marL="0" marR="0" marT="0" marB="0">
                    <a:lnB w="6350">
                      <a:solidFill>
                        <a:srgbClr val="A1ABB2"/>
                      </a:solidFill>
                      <a:prstDash val="solid"/>
                    </a:lnB>
                  </a:tcPr>
                </a:tc>
                <a:tc>
                  <a:txBody>
                    <a:bodyPr/>
                    <a:lstStyle/>
                    <a:p>
                      <a:pPr marL="210820">
                        <a:lnSpc>
                          <a:spcPts val="1355"/>
                        </a:lnSpc>
                      </a:pPr>
                      <a:r>
                        <a:rPr sz="2000" b="1" spc="-10" dirty="0">
                          <a:solidFill>
                            <a:srgbClr val="0076A9"/>
                          </a:solidFill>
                          <a:latin typeface="+mj-lt"/>
                          <a:cs typeface="Roboto"/>
                        </a:rPr>
                        <a:t>Other</a:t>
                      </a:r>
                      <a:r>
                        <a:rPr sz="1800" b="1" spc="-45" dirty="0">
                          <a:solidFill>
                            <a:srgbClr val="0076A9"/>
                          </a:solidFill>
                          <a:latin typeface="+mj-lt"/>
                          <a:cs typeface="Roboto"/>
                        </a:rPr>
                        <a:t> </a:t>
                      </a:r>
                      <a:r>
                        <a:rPr sz="2000" b="1" spc="-15" dirty="0">
                          <a:solidFill>
                            <a:srgbClr val="0076A9"/>
                          </a:solidFill>
                          <a:latin typeface="+mj-lt"/>
                          <a:cs typeface="Roboto"/>
                        </a:rPr>
                        <a:t>Protocols</a:t>
                      </a:r>
                      <a:endParaRPr sz="2000" dirty="0">
                        <a:latin typeface="+mj-lt"/>
                        <a:cs typeface="Roboto"/>
                      </a:endParaRPr>
                    </a:p>
                  </a:txBody>
                  <a:tcPr marL="0" marR="0" marT="0" marB="0">
                    <a:lnB w="6350">
                      <a:solidFill>
                        <a:srgbClr val="A1ABB2"/>
                      </a:solidFill>
                      <a:prstDash val="solid"/>
                    </a:lnB>
                  </a:tcPr>
                </a:tc>
                <a:extLst>
                  <a:ext uri="{0D108BD9-81ED-4DB2-BD59-A6C34878D82A}">
                    <a16:rowId xmlns:a16="http://schemas.microsoft.com/office/drawing/2014/main" val="10000"/>
                  </a:ext>
                </a:extLst>
              </a:tr>
              <a:tr h="546620">
                <a:tc>
                  <a:txBody>
                    <a:bodyPr/>
                    <a:lstStyle/>
                    <a:p>
                      <a:pPr marL="45720">
                        <a:lnSpc>
                          <a:spcPct val="100000"/>
                        </a:lnSpc>
                        <a:spcBef>
                          <a:spcPts val="815"/>
                        </a:spcBef>
                      </a:pPr>
                      <a:r>
                        <a:rPr sz="1800" spc="85" dirty="0">
                          <a:solidFill>
                            <a:srgbClr val="231F20"/>
                          </a:solidFill>
                          <a:latin typeface="+mj-lt"/>
                          <a:cs typeface="Arial" panose="020B0604020202020204" pitchFamily="34" charset="0"/>
                        </a:rPr>
                        <a:t>Lossless</a:t>
                      </a:r>
                      <a:r>
                        <a:rPr sz="1800" spc="-35" dirty="0">
                          <a:solidFill>
                            <a:srgbClr val="231F20"/>
                          </a:solidFill>
                          <a:latin typeface="+mj-lt"/>
                          <a:cs typeface="Arial" panose="020B0604020202020204" pitchFamily="34" charset="0"/>
                        </a:rPr>
                        <a:t> </a:t>
                      </a:r>
                      <a:r>
                        <a:rPr sz="1800" spc="10" dirty="0">
                          <a:solidFill>
                            <a:srgbClr val="231F20"/>
                          </a:solidFill>
                          <a:latin typeface="+mj-lt"/>
                          <a:cs typeface="Arial" panose="020B0604020202020204" pitchFamily="34" charset="0"/>
                        </a:rPr>
                        <a:t>text,</a:t>
                      </a:r>
                      <a:r>
                        <a:rPr sz="1800" spc="-30" dirty="0">
                          <a:solidFill>
                            <a:srgbClr val="231F20"/>
                          </a:solidFill>
                          <a:latin typeface="+mj-lt"/>
                          <a:cs typeface="Arial" panose="020B0604020202020204" pitchFamily="34" charset="0"/>
                        </a:rPr>
                        <a:t> </a:t>
                      </a:r>
                      <a:r>
                        <a:rPr sz="1800" spc="50" dirty="0">
                          <a:solidFill>
                            <a:srgbClr val="231F20"/>
                          </a:solidFill>
                          <a:latin typeface="+mj-lt"/>
                          <a:cs typeface="Arial" panose="020B0604020202020204" pitchFamily="34" charset="0"/>
                        </a:rPr>
                        <a:t>fine</a:t>
                      </a:r>
                      <a:r>
                        <a:rPr sz="1800" spc="-30" dirty="0">
                          <a:solidFill>
                            <a:srgbClr val="231F20"/>
                          </a:solidFill>
                          <a:latin typeface="+mj-lt"/>
                          <a:cs typeface="Arial" panose="020B0604020202020204" pitchFamily="34" charset="0"/>
                        </a:rPr>
                        <a:t> </a:t>
                      </a:r>
                      <a:r>
                        <a:rPr sz="1800" spc="55" dirty="0">
                          <a:solidFill>
                            <a:srgbClr val="231F20"/>
                          </a:solidFill>
                          <a:latin typeface="+mj-lt"/>
                          <a:cs typeface="Arial" panose="020B0604020202020204" pitchFamily="34" charset="0"/>
                        </a:rPr>
                        <a:t>lines</a:t>
                      </a:r>
                      <a:r>
                        <a:rPr sz="1800" spc="-30" dirty="0">
                          <a:solidFill>
                            <a:srgbClr val="231F20"/>
                          </a:solidFill>
                          <a:latin typeface="+mj-lt"/>
                          <a:cs typeface="Arial" panose="020B0604020202020204" pitchFamily="34" charset="0"/>
                        </a:rPr>
                        <a:t> </a:t>
                      </a:r>
                      <a:r>
                        <a:rPr sz="1800" spc="75" dirty="0">
                          <a:solidFill>
                            <a:srgbClr val="231F20"/>
                          </a:solidFill>
                          <a:latin typeface="+mj-lt"/>
                          <a:cs typeface="Arial" panose="020B0604020202020204" pitchFamily="34" charset="0"/>
                        </a:rPr>
                        <a:t>and</a:t>
                      </a:r>
                      <a:r>
                        <a:rPr sz="1800" spc="-35" dirty="0">
                          <a:solidFill>
                            <a:srgbClr val="231F20"/>
                          </a:solidFill>
                          <a:latin typeface="+mj-lt"/>
                          <a:cs typeface="Arial" panose="020B0604020202020204" pitchFamily="34" charset="0"/>
                        </a:rPr>
                        <a:t> </a:t>
                      </a:r>
                      <a:r>
                        <a:rPr sz="1800" spc="30" dirty="0">
                          <a:solidFill>
                            <a:srgbClr val="231F20"/>
                          </a:solidFill>
                          <a:latin typeface="+mj-lt"/>
                          <a:cs typeface="Arial" panose="020B0604020202020204" pitchFamily="34" charset="0"/>
                        </a:rPr>
                        <a:t>textures</a:t>
                      </a:r>
                      <a:endParaRPr sz="1800" dirty="0">
                        <a:latin typeface="+mj-lt"/>
                        <a:cs typeface="Arial" panose="020B0604020202020204" pitchFamily="34" charset="0"/>
                      </a:endParaRPr>
                    </a:p>
                  </a:txBody>
                  <a:tcPr marL="0" marR="0" marT="154685" marB="0" anchor="ctr">
                    <a:lnT w="6350">
                      <a:solidFill>
                        <a:srgbClr val="A1ABB2"/>
                      </a:solidFill>
                      <a:prstDash val="solid"/>
                    </a:lnT>
                    <a:lnB w="6350">
                      <a:solidFill>
                        <a:srgbClr val="A1ABB2"/>
                      </a:solidFill>
                      <a:prstDash val="solid"/>
                    </a:lnB>
                    <a:solidFill>
                      <a:srgbClr val="F1F2F2"/>
                    </a:solidFill>
                  </a:tcPr>
                </a:tc>
                <a:tc>
                  <a:txBody>
                    <a:bodyPr/>
                    <a:lstStyle/>
                    <a:p>
                      <a:pPr>
                        <a:lnSpc>
                          <a:spcPct val="100000"/>
                        </a:lnSpc>
                      </a:pPr>
                      <a:endParaRPr sz="1500" dirty="0">
                        <a:latin typeface="+mj-lt"/>
                        <a:cs typeface="Times New Roman"/>
                      </a:endParaRPr>
                    </a:p>
                  </a:txBody>
                  <a:tcPr marL="0" marR="0" marT="0" marB="0">
                    <a:lnT w="6350">
                      <a:solidFill>
                        <a:srgbClr val="A1ABB2"/>
                      </a:solidFill>
                      <a:prstDash val="solid"/>
                    </a:lnT>
                    <a:lnB w="6350">
                      <a:solidFill>
                        <a:srgbClr val="A1ABB2"/>
                      </a:solidFill>
                      <a:prstDash val="solid"/>
                    </a:lnB>
                  </a:tcPr>
                </a:tc>
                <a:tc>
                  <a:txBody>
                    <a:bodyPr/>
                    <a:lstStyle/>
                    <a:p>
                      <a:pPr>
                        <a:lnSpc>
                          <a:spcPct val="100000"/>
                        </a:lnSpc>
                      </a:pPr>
                      <a:endParaRPr sz="1500">
                        <a:latin typeface="+mj-lt"/>
                        <a:cs typeface="Times New Roman"/>
                      </a:endParaRPr>
                    </a:p>
                  </a:txBody>
                  <a:tcPr marL="0" marR="0" marT="0" marB="0">
                    <a:lnT w="6350">
                      <a:solidFill>
                        <a:srgbClr val="A1ABB2"/>
                      </a:solidFill>
                      <a:prstDash val="solid"/>
                    </a:lnT>
                    <a:lnB w="6350">
                      <a:solidFill>
                        <a:srgbClr val="A1ABB2"/>
                      </a:solidFill>
                      <a:prstDash val="solid"/>
                    </a:lnB>
                  </a:tcPr>
                </a:tc>
                <a:extLst>
                  <a:ext uri="{0D108BD9-81ED-4DB2-BD59-A6C34878D82A}">
                    <a16:rowId xmlns:a16="http://schemas.microsoft.com/office/drawing/2014/main" val="10001"/>
                  </a:ext>
                </a:extLst>
              </a:tr>
              <a:tr h="546616">
                <a:tc>
                  <a:txBody>
                    <a:bodyPr/>
                    <a:lstStyle/>
                    <a:p>
                      <a:pPr marL="45720">
                        <a:lnSpc>
                          <a:spcPct val="100000"/>
                        </a:lnSpc>
                        <a:spcBef>
                          <a:spcPts val="815"/>
                        </a:spcBef>
                      </a:pPr>
                      <a:r>
                        <a:rPr sz="1800" spc="-80" dirty="0">
                          <a:solidFill>
                            <a:srgbClr val="231F20"/>
                          </a:solidFill>
                          <a:latin typeface="+mj-lt"/>
                          <a:cs typeface="Arial"/>
                        </a:rPr>
                        <a:t>RGB </a:t>
                      </a:r>
                      <a:r>
                        <a:rPr sz="1800" spc="5" dirty="0">
                          <a:solidFill>
                            <a:srgbClr val="231F20"/>
                          </a:solidFill>
                          <a:latin typeface="+mj-lt"/>
                          <a:cs typeface="Arial"/>
                        </a:rPr>
                        <a:t>Build-to-lossless </a:t>
                      </a:r>
                      <a:r>
                        <a:rPr sz="1800" spc="15" dirty="0">
                          <a:solidFill>
                            <a:srgbClr val="231F20"/>
                          </a:solidFill>
                          <a:latin typeface="+mj-lt"/>
                          <a:cs typeface="Arial"/>
                        </a:rPr>
                        <a:t>color</a:t>
                      </a:r>
                      <a:r>
                        <a:rPr sz="1800" spc="-15" dirty="0">
                          <a:solidFill>
                            <a:srgbClr val="231F20"/>
                          </a:solidFill>
                          <a:latin typeface="+mj-lt"/>
                          <a:cs typeface="Arial"/>
                        </a:rPr>
                        <a:t> </a:t>
                      </a:r>
                      <a:r>
                        <a:rPr sz="1800" dirty="0">
                          <a:solidFill>
                            <a:srgbClr val="231F20"/>
                          </a:solidFill>
                          <a:latin typeface="+mj-lt"/>
                          <a:cs typeface="Arial"/>
                        </a:rPr>
                        <a:t>accuracy</a:t>
                      </a:r>
                      <a:endParaRPr sz="1800" dirty="0">
                        <a:latin typeface="+mj-lt"/>
                        <a:cs typeface="Arial"/>
                      </a:endParaRPr>
                    </a:p>
                  </a:txBody>
                  <a:tcPr marL="0" marR="0" marT="154685" marB="0" anchor="ctr">
                    <a:lnT w="6350">
                      <a:solidFill>
                        <a:srgbClr val="A1ABB2"/>
                      </a:solidFill>
                      <a:prstDash val="solid"/>
                    </a:lnT>
                    <a:lnB w="6350">
                      <a:solidFill>
                        <a:srgbClr val="A1ABB2"/>
                      </a:solidFill>
                      <a:prstDash val="solid"/>
                    </a:lnB>
                  </a:tcPr>
                </a:tc>
                <a:tc>
                  <a:txBody>
                    <a:bodyPr/>
                    <a:lstStyle/>
                    <a:p>
                      <a:pPr>
                        <a:lnSpc>
                          <a:spcPct val="100000"/>
                        </a:lnSpc>
                      </a:pPr>
                      <a:endParaRPr sz="1500">
                        <a:latin typeface="+mj-lt"/>
                        <a:cs typeface="Times New Roman"/>
                      </a:endParaRPr>
                    </a:p>
                  </a:txBody>
                  <a:tcPr marL="0" marR="0" marT="0" marB="0">
                    <a:lnT w="6350">
                      <a:solidFill>
                        <a:srgbClr val="A1ABB2"/>
                      </a:solidFill>
                      <a:prstDash val="solid"/>
                    </a:lnT>
                    <a:lnB w="6350">
                      <a:solidFill>
                        <a:srgbClr val="A1ABB2"/>
                      </a:solidFill>
                      <a:prstDash val="solid"/>
                    </a:lnB>
                  </a:tcPr>
                </a:tc>
                <a:tc>
                  <a:txBody>
                    <a:bodyPr/>
                    <a:lstStyle/>
                    <a:p>
                      <a:pPr>
                        <a:lnSpc>
                          <a:spcPct val="100000"/>
                        </a:lnSpc>
                      </a:pPr>
                      <a:endParaRPr sz="1500">
                        <a:latin typeface="+mj-lt"/>
                        <a:cs typeface="Times New Roman"/>
                      </a:endParaRPr>
                    </a:p>
                  </a:txBody>
                  <a:tcPr marL="0" marR="0" marT="0" marB="0">
                    <a:lnT w="6350">
                      <a:solidFill>
                        <a:srgbClr val="A1ABB2"/>
                      </a:solidFill>
                      <a:prstDash val="solid"/>
                    </a:lnT>
                    <a:lnB w="6350">
                      <a:solidFill>
                        <a:srgbClr val="A1ABB2"/>
                      </a:solidFill>
                      <a:prstDash val="solid"/>
                    </a:lnB>
                  </a:tcPr>
                </a:tc>
                <a:extLst>
                  <a:ext uri="{0D108BD9-81ED-4DB2-BD59-A6C34878D82A}">
                    <a16:rowId xmlns:a16="http://schemas.microsoft.com/office/drawing/2014/main" val="10002"/>
                  </a:ext>
                </a:extLst>
              </a:tr>
              <a:tr h="546617">
                <a:tc>
                  <a:txBody>
                    <a:bodyPr/>
                    <a:lstStyle/>
                    <a:p>
                      <a:pPr marL="45720">
                        <a:lnSpc>
                          <a:spcPct val="100000"/>
                        </a:lnSpc>
                        <a:spcBef>
                          <a:spcPts val="815"/>
                        </a:spcBef>
                      </a:pPr>
                      <a:r>
                        <a:rPr sz="1800" spc="-60" dirty="0">
                          <a:solidFill>
                            <a:srgbClr val="231F20"/>
                          </a:solidFill>
                          <a:latin typeface="+mj-lt"/>
                          <a:cs typeface="Arial"/>
                        </a:rPr>
                        <a:t>CPU </a:t>
                      </a:r>
                      <a:r>
                        <a:rPr sz="1800" spc="-10" dirty="0">
                          <a:solidFill>
                            <a:srgbClr val="231F20"/>
                          </a:solidFill>
                          <a:latin typeface="+mj-lt"/>
                          <a:cs typeface="Arial"/>
                        </a:rPr>
                        <a:t>(AVX2) </a:t>
                      </a:r>
                      <a:r>
                        <a:rPr sz="1800" spc="-5" dirty="0">
                          <a:solidFill>
                            <a:srgbClr val="231F20"/>
                          </a:solidFill>
                          <a:latin typeface="+mj-lt"/>
                          <a:cs typeface="Arial"/>
                        </a:rPr>
                        <a:t>and </a:t>
                      </a:r>
                      <a:r>
                        <a:rPr sz="1800" spc="-70" dirty="0">
                          <a:solidFill>
                            <a:srgbClr val="231F20"/>
                          </a:solidFill>
                          <a:latin typeface="+mj-lt"/>
                          <a:cs typeface="Arial"/>
                        </a:rPr>
                        <a:t>GPU </a:t>
                      </a:r>
                      <a:r>
                        <a:rPr sz="1800" spc="-30" dirty="0">
                          <a:solidFill>
                            <a:srgbClr val="231F20"/>
                          </a:solidFill>
                          <a:latin typeface="+mj-lt"/>
                          <a:cs typeface="Arial"/>
                        </a:rPr>
                        <a:t>(NVENC)</a:t>
                      </a:r>
                      <a:r>
                        <a:rPr sz="1800" spc="-5" dirty="0">
                          <a:solidFill>
                            <a:srgbClr val="231F20"/>
                          </a:solidFill>
                          <a:latin typeface="+mj-lt"/>
                          <a:cs typeface="Arial"/>
                        </a:rPr>
                        <a:t> </a:t>
                      </a:r>
                      <a:r>
                        <a:rPr sz="1800" spc="5" dirty="0">
                          <a:solidFill>
                            <a:srgbClr val="231F20"/>
                          </a:solidFill>
                          <a:latin typeface="+mj-lt"/>
                          <a:cs typeface="Arial"/>
                        </a:rPr>
                        <a:t>acceleration</a:t>
                      </a:r>
                      <a:endParaRPr sz="1800" dirty="0">
                        <a:latin typeface="+mj-lt"/>
                        <a:cs typeface="Arial"/>
                      </a:endParaRPr>
                    </a:p>
                  </a:txBody>
                  <a:tcPr marL="0" marR="0" marT="154685" marB="0" anchor="ctr">
                    <a:lnT w="6350">
                      <a:solidFill>
                        <a:srgbClr val="A1ABB2"/>
                      </a:solidFill>
                      <a:prstDash val="solid"/>
                    </a:lnT>
                    <a:lnB w="6350">
                      <a:solidFill>
                        <a:srgbClr val="A1ABB2"/>
                      </a:solidFill>
                      <a:prstDash val="solid"/>
                    </a:lnB>
                    <a:solidFill>
                      <a:srgbClr val="F1F2F2"/>
                    </a:solidFill>
                  </a:tcPr>
                </a:tc>
                <a:tc>
                  <a:txBody>
                    <a:bodyPr/>
                    <a:lstStyle/>
                    <a:p>
                      <a:pPr>
                        <a:lnSpc>
                          <a:spcPct val="100000"/>
                        </a:lnSpc>
                      </a:pPr>
                      <a:endParaRPr sz="1500" dirty="0">
                        <a:latin typeface="+mj-lt"/>
                        <a:cs typeface="Times New Roman"/>
                      </a:endParaRPr>
                    </a:p>
                  </a:txBody>
                  <a:tcPr marL="0" marR="0" marT="0" marB="0">
                    <a:lnT w="6350">
                      <a:solidFill>
                        <a:srgbClr val="A1ABB2"/>
                      </a:solidFill>
                      <a:prstDash val="solid"/>
                    </a:lnT>
                    <a:lnB w="6350">
                      <a:solidFill>
                        <a:srgbClr val="A1ABB2"/>
                      </a:solidFill>
                      <a:prstDash val="solid"/>
                    </a:lnB>
                  </a:tcPr>
                </a:tc>
                <a:tc>
                  <a:txBody>
                    <a:bodyPr/>
                    <a:lstStyle/>
                    <a:p>
                      <a:pPr>
                        <a:lnSpc>
                          <a:spcPct val="100000"/>
                        </a:lnSpc>
                      </a:pPr>
                      <a:endParaRPr sz="1500">
                        <a:latin typeface="+mj-lt"/>
                        <a:cs typeface="Times New Roman"/>
                      </a:endParaRPr>
                    </a:p>
                  </a:txBody>
                  <a:tcPr marL="0" marR="0" marT="0" marB="0">
                    <a:lnT w="6350">
                      <a:solidFill>
                        <a:srgbClr val="A1ABB2"/>
                      </a:solidFill>
                      <a:prstDash val="solid"/>
                    </a:lnT>
                    <a:lnB w="6350">
                      <a:solidFill>
                        <a:srgbClr val="A1ABB2"/>
                      </a:solidFill>
                      <a:prstDash val="solid"/>
                    </a:lnB>
                  </a:tcPr>
                </a:tc>
                <a:extLst>
                  <a:ext uri="{0D108BD9-81ED-4DB2-BD59-A6C34878D82A}">
                    <a16:rowId xmlns:a16="http://schemas.microsoft.com/office/drawing/2014/main" val="10003"/>
                  </a:ext>
                </a:extLst>
              </a:tr>
              <a:tr h="546617">
                <a:tc>
                  <a:txBody>
                    <a:bodyPr/>
                    <a:lstStyle/>
                    <a:p>
                      <a:pPr marL="45720">
                        <a:lnSpc>
                          <a:spcPct val="100000"/>
                        </a:lnSpc>
                        <a:spcBef>
                          <a:spcPts val="815"/>
                        </a:spcBef>
                      </a:pPr>
                      <a:r>
                        <a:rPr sz="1800" spc="5" dirty="0">
                          <a:solidFill>
                            <a:srgbClr val="231F20"/>
                          </a:solidFill>
                          <a:latin typeface="+mj-lt"/>
                          <a:cs typeface="Arial"/>
                        </a:rPr>
                        <a:t>Low </a:t>
                      </a:r>
                      <a:r>
                        <a:rPr sz="1800" spc="10" dirty="0">
                          <a:solidFill>
                            <a:srgbClr val="231F20"/>
                          </a:solidFill>
                          <a:latin typeface="+mj-lt"/>
                          <a:cs typeface="Arial"/>
                        </a:rPr>
                        <a:t>bandwidth </a:t>
                      </a:r>
                      <a:r>
                        <a:rPr sz="1800" dirty="0">
                          <a:solidFill>
                            <a:srgbClr val="231F20"/>
                          </a:solidFill>
                          <a:latin typeface="+mj-lt"/>
                          <a:cs typeface="Arial"/>
                        </a:rPr>
                        <a:t>H.264 </a:t>
                      </a:r>
                      <a:r>
                        <a:rPr sz="1800" spc="30" dirty="0">
                          <a:solidFill>
                            <a:srgbClr val="231F20"/>
                          </a:solidFill>
                          <a:latin typeface="+mj-lt"/>
                          <a:cs typeface="Arial"/>
                        </a:rPr>
                        <a:t>for </a:t>
                      </a:r>
                      <a:r>
                        <a:rPr sz="1800" spc="-35" dirty="0">
                          <a:solidFill>
                            <a:srgbClr val="231F20"/>
                          </a:solidFill>
                          <a:latin typeface="+mj-lt"/>
                          <a:cs typeface="Arial"/>
                        </a:rPr>
                        <a:t>WAN</a:t>
                      </a:r>
                      <a:r>
                        <a:rPr sz="1800" spc="-204" dirty="0">
                          <a:solidFill>
                            <a:srgbClr val="231F20"/>
                          </a:solidFill>
                          <a:latin typeface="+mj-lt"/>
                          <a:cs typeface="Arial"/>
                        </a:rPr>
                        <a:t> </a:t>
                      </a:r>
                      <a:r>
                        <a:rPr sz="1800" spc="5" dirty="0">
                          <a:solidFill>
                            <a:srgbClr val="231F20"/>
                          </a:solidFill>
                          <a:latin typeface="+mj-lt"/>
                          <a:cs typeface="Arial"/>
                        </a:rPr>
                        <a:t>video</a:t>
                      </a:r>
                      <a:endParaRPr sz="1800" dirty="0">
                        <a:latin typeface="+mj-lt"/>
                        <a:cs typeface="Arial"/>
                      </a:endParaRPr>
                    </a:p>
                  </a:txBody>
                  <a:tcPr marL="0" marR="0" marT="154685" marB="0" anchor="ctr">
                    <a:lnT w="6350">
                      <a:solidFill>
                        <a:srgbClr val="A1ABB2"/>
                      </a:solidFill>
                      <a:prstDash val="solid"/>
                    </a:lnT>
                    <a:lnB w="6350">
                      <a:solidFill>
                        <a:srgbClr val="A1ABB2"/>
                      </a:solidFill>
                      <a:prstDash val="solid"/>
                    </a:lnB>
                  </a:tcPr>
                </a:tc>
                <a:tc>
                  <a:txBody>
                    <a:bodyPr/>
                    <a:lstStyle/>
                    <a:p>
                      <a:pPr>
                        <a:lnSpc>
                          <a:spcPct val="100000"/>
                        </a:lnSpc>
                      </a:pPr>
                      <a:endParaRPr sz="1500">
                        <a:latin typeface="+mj-lt"/>
                        <a:cs typeface="Times New Roman"/>
                      </a:endParaRPr>
                    </a:p>
                  </a:txBody>
                  <a:tcPr marL="0" marR="0" marT="0" marB="0">
                    <a:lnT w="6350">
                      <a:solidFill>
                        <a:srgbClr val="A1ABB2"/>
                      </a:solidFill>
                      <a:prstDash val="solid"/>
                    </a:lnT>
                    <a:lnB w="6350">
                      <a:solidFill>
                        <a:srgbClr val="A1ABB2"/>
                      </a:solidFill>
                      <a:prstDash val="solid"/>
                    </a:lnB>
                  </a:tcPr>
                </a:tc>
                <a:tc>
                  <a:txBody>
                    <a:bodyPr/>
                    <a:lstStyle/>
                    <a:p>
                      <a:pPr>
                        <a:lnSpc>
                          <a:spcPct val="100000"/>
                        </a:lnSpc>
                      </a:pPr>
                      <a:endParaRPr sz="1500" dirty="0">
                        <a:latin typeface="+mj-lt"/>
                        <a:cs typeface="Times New Roman"/>
                      </a:endParaRPr>
                    </a:p>
                  </a:txBody>
                  <a:tcPr marL="0" marR="0" marT="0" marB="0">
                    <a:lnT w="6350">
                      <a:solidFill>
                        <a:srgbClr val="A1ABB2"/>
                      </a:solidFill>
                      <a:prstDash val="solid"/>
                    </a:lnT>
                    <a:lnB w="6350">
                      <a:solidFill>
                        <a:srgbClr val="A1ABB2"/>
                      </a:solidFill>
                      <a:prstDash val="solid"/>
                    </a:lnB>
                  </a:tcPr>
                </a:tc>
                <a:extLst>
                  <a:ext uri="{0D108BD9-81ED-4DB2-BD59-A6C34878D82A}">
                    <a16:rowId xmlns:a16="http://schemas.microsoft.com/office/drawing/2014/main" val="10004"/>
                  </a:ext>
                </a:extLst>
              </a:tr>
              <a:tr h="610037">
                <a:tc>
                  <a:txBody>
                    <a:bodyPr/>
                    <a:lstStyle/>
                    <a:p>
                      <a:pPr marL="45720">
                        <a:lnSpc>
                          <a:spcPct val="100000"/>
                        </a:lnSpc>
                        <a:spcBef>
                          <a:spcPts val="980"/>
                        </a:spcBef>
                      </a:pPr>
                      <a:r>
                        <a:rPr sz="1800" spc="-5" dirty="0">
                          <a:solidFill>
                            <a:srgbClr val="231F20"/>
                          </a:solidFill>
                          <a:latin typeface="+mj-lt"/>
                          <a:cs typeface="Arial"/>
                        </a:rPr>
                        <a:t>Robust </a:t>
                      </a:r>
                      <a:r>
                        <a:rPr sz="1800" spc="-60" dirty="0">
                          <a:solidFill>
                            <a:srgbClr val="231F20"/>
                          </a:solidFill>
                          <a:latin typeface="+mj-lt"/>
                          <a:cs typeface="Arial"/>
                        </a:rPr>
                        <a:t>UDP </a:t>
                      </a:r>
                      <a:r>
                        <a:rPr sz="1800" spc="-5" dirty="0">
                          <a:solidFill>
                            <a:srgbClr val="231F20"/>
                          </a:solidFill>
                          <a:latin typeface="+mj-lt"/>
                          <a:cs typeface="Arial"/>
                        </a:rPr>
                        <a:t>over </a:t>
                      </a:r>
                      <a:r>
                        <a:rPr sz="1800" spc="5" dirty="0">
                          <a:solidFill>
                            <a:srgbClr val="231F20"/>
                          </a:solidFill>
                          <a:latin typeface="+mj-lt"/>
                          <a:cs typeface="Arial"/>
                        </a:rPr>
                        <a:t>high </a:t>
                      </a:r>
                      <a:r>
                        <a:rPr sz="1800" dirty="0">
                          <a:solidFill>
                            <a:srgbClr val="231F20"/>
                          </a:solidFill>
                          <a:latin typeface="+mj-lt"/>
                          <a:cs typeface="Arial"/>
                        </a:rPr>
                        <a:t>latency </a:t>
                      </a:r>
                      <a:r>
                        <a:rPr sz="1800" spc="5" dirty="0">
                          <a:solidFill>
                            <a:srgbClr val="231F20"/>
                          </a:solidFill>
                          <a:latin typeface="+mj-lt"/>
                          <a:cs typeface="Arial"/>
                        </a:rPr>
                        <a:t>lossy</a:t>
                      </a:r>
                      <a:r>
                        <a:rPr sz="1800" spc="-114" dirty="0">
                          <a:solidFill>
                            <a:srgbClr val="231F20"/>
                          </a:solidFill>
                          <a:latin typeface="+mj-lt"/>
                          <a:cs typeface="Arial"/>
                        </a:rPr>
                        <a:t> </a:t>
                      </a:r>
                      <a:r>
                        <a:rPr sz="1800" spc="10" dirty="0">
                          <a:solidFill>
                            <a:srgbClr val="231F20"/>
                          </a:solidFill>
                          <a:latin typeface="+mj-lt"/>
                          <a:cs typeface="Arial"/>
                        </a:rPr>
                        <a:t>networks</a:t>
                      </a:r>
                      <a:endParaRPr sz="1800" dirty="0">
                        <a:latin typeface="+mj-lt"/>
                        <a:cs typeface="Arial"/>
                      </a:endParaRPr>
                    </a:p>
                  </a:txBody>
                  <a:tcPr marL="0" marR="0" marT="186002" marB="0" anchor="ctr">
                    <a:lnT w="6350">
                      <a:solidFill>
                        <a:srgbClr val="A1ABB2"/>
                      </a:solidFill>
                      <a:prstDash val="solid"/>
                    </a:lnT>
                    <a:lnB w="6350">
                      <a:solidFill>
                        <a:srgbClr val="A1ABB2"/>
                      </a:solidFill>
                      <a:prstDash val="solid"/>
                    </a:lnB>
                    <a:solidFill>
                      <a:srgbClr val="F1F2F2"/>
                    </a:solidFill>
                  </a:tcPr>
                </a:tc>
                <a:tc>
                  <a:txBody>
                    <a:bodyPr/>
                    <a:lstStyle/>
                    <a:p>
                      <a:pPr>
                        <a:lnSpc>
                          <a:spcPct val="100000"/>
                        </a:lnSpc>
                      </a:pPr>
                      <a:endParaRPr sz="1500">
                        <a:latin typeface="+mj-lt"/>
                        <a:cs typeface="Times New Roman"/>
                      </a:endParaRPr>
                    </a:p>
                  </a:txBody>
                  <a:tcPr marL="0" marR="0" marT="0" marB="0">
                    <a:lnT w="6350">
                      <a:solidFill>
                        <a:srgbClr val="A1ABB2"/>
                      </a:solidFill>
                      <a:prstDash val="solid"/>
                    </a:lnT>
                    <a:lnB w="6350">
                      <a:solidFill>
                        <a:srgbClr val="A1ABB2"/>
                      </a:solidFill>
                      <a:prstDash val="solid"/>
                    </a:lnB>
                  </a:tcPr>
                </a:tc>
                <a:tc>
                  <a:txBody>
                    <a:bodyPr/>
                    <a:lstStyle/>
                    <a:p>
                      <a:pPr marL="513715" marR="28575" indent="-270510" algn="ctr">
                        <a:lnSpc>
                          <a:spcPct val="117700"/>
                        </a:lnSpc>
                        <a:spcBef>
                          <a:spcPts val="295"/>
                        </a:spcBef>
                      </a:pPr>
                      <a:r>
                        <a:rPr sz="1300" spc="-35" dirty="0">
                          <a:solidFill>
                            <a:srgbClr val="231F20"/>
                          </a:solidFill>
                          <a:latin typeface="+mj-lt"/>
                          <a:cs typeface="Arial"/>
                        </a:rPr>
                        <a:t>Require </a:t>
                      </a:r>
                      <a:r>
                        <a:rPr sz="1300" dirty="0">
                          <a:solidFill>
                            <a:srgbClr val="231F20"/>
                          </a:solidFill>
                          <a:latin typeface="+mj-lt"/>
                          <a:cs typeface="Arial"/>
                        </a:rPr>
                        <a:t>low</a:t>
                      </a:r>
                      <a:r>
                        <a:rPr sz="1300" spc="-145" dirty="0">
                          <a:solidFill>
                            <a:srgbClr val="231F20"/>
                          </a:solidFill>
                          <a:latin typeface="+mj-lt"/>
                          <a:cs typeface="Arial"/>
                        </a:rPr>
                        <a:t> </a:t>
                      </a:r>
                      <a:r>
                        <a:rPr sz="1300" spc="-15" dirty="0">
                          <a:solidFill>
                            <a:srgbClr val="231F20"/>
                          </a:solidFill>
                          <a:latin typeface="+mj-lt"/>
                          <a:cs typeface="Arial"/>
                        </a:rPr>
                        <a:t>throughput  </a:t>
                      </a:r>
                      <a:endParaRPr lang="en-CA" sz="1300" spc="-15" dirty="0">
                        <a:solidFill>
                          <a:srgbClr val="231F20"/>
                        </a:solidFill>
                        <a:latin typeface="+mj-lt"/>
                        <a:cs typeface="Arial"/>
                      </a:endParaRPr>
                    </a:p>
                    <a:p>
                      <a:pPr marL="513715" marR="28575" indent="-270510" algn="ctr">
                        <a:lnSpc>
                          <a:spcPct val="117700"/>
                        </a:lnSpc>
                        <a:spcBef>
                          <a:spcPts val="295"/>
                        </a:spcBef>
                      </a:pPr>
                      <a:r>
                        <a:rPr sz="1300" spc="-85" dirty="0">
                          <a:solidFill>
                            <a:srgbClr val="231F20"/>
                          </a:solidFill>
                          <a:latin typeface="+mj-lt"/>
                          <a:cs typeface="Arial"/>
                        </a:rPr>
                        <a:t>FEC</a:t>
                      </a:r>
                      <a:r>
                        <a:rPr lang="en-CA" sz="1300" spc="-75" dirty="0">
                          <a:solidFill>
                            <a:srgbClr val="231F20"/>
                          </a:solidFill>
                          <a:latin typeface="+mj-lt"/>
                          <a:cs typeface="Arial"/>
                        </a:rPr>
                        <a:t> </a:t>
                      </a:r>
                      <a:r>
                        <a:rPr sz="1300" spc="-20" dirty="0">
                          <a:solidFill>
                            <a:srgbClr val="231F20"/>
                          </a:solidFill>
                          <a:latin typeface="+mj-lt"/>
                          <a:cs typeface="Arial"/>
                        </a:rPr>
                        <a:t>modes</a:t>
                      </a:r>
                      <a:endParaRPr sz="1300" dirty="0">
                        <a:latin typeface="+mj-lt"/>
                        <a:cs typeface="Arial"/>
                      </a:endParaRPr>
                    </a:p>
                  </a:txBody>
                  <a:tcPr marL="0" marR="0" marT="55990" marB="0">
                    <a:lnT w="6350">
                      <a:solidFill>
                        <a:srgbClr val="A1ABB2"/>
                      </a:solidFill>
                      <a:prstDash val="solid"/>
                    </a:lnT>
                    <a:lnB w="6350">
                      <a:solidFill>
                        <a:srgbClr val="A1ABB2"/>
                      </a:solidFill>
                      <a:prstDash val="solid"/>
                    </a:lnB>
                    <a:solidFill>
                      <a:srgbClr val="F1F2F2"/>
                    </a:solidFill>
                  </a:tcPr>
                </a:tc>
                <a:extLst>
                  <a:ext uri="{0D108BD9-81ED-4DB2-BD59-A6C34878D82A}">
                    <a16:rowId xmlns:a16="http://schemas.microsoft.com/office/drawing/2014/main" val="10005"/>
                  </a:ext>
                </a:extLst>
              </a:tr>
              <a:tr h="546617">
                <a:tc>
                  <a:txBody>
                    <a:bodyPr/>
                    <a:lstStyle/>
                    <a:p>
                      <a:pPr marL="45720">
                        <a:lnSpc>
                          <a:spcPct val="100000"/>
                        </a:lnSpc>
                        <a:spcBef>
                          <a:spcPts val="815"/>
                        </a:spcBef>
                      </a:pPr>
                      <a:r>
                        <a:rPr sz="1800" dirty="0">
                          <a:solidFill>
                            <a:srgbClr val="231F20"/>
                          </a:solidFill>
                          <a:latin typeface="+mj-lt"/>
                          <a:cs typeface="Arial"/>
                        </a:rPr>
                        <a:t>High </a:t>
                      </a:r>
                      <a:r>
                        <a:rPr sz="1800" spc="15" dirty="0">
                          <a:solidFill>
                            <a:srgbClr val="231F20"/>
                          </a:solidFill>
                          <a:latin typeface="+mj-lt"/>
                          <a:cs typeface="Arial"/>
                        </a:rPr>
                        <a:t>frame </a:t>
                      </a:r>
                      <a:r>
                        <a:rPr sz="1800" spc="5" dirty="0">
                          <a:solidFill>
                            <a:srgbClr val="231F20"/>
                          </a:solidFill>
                          <a:latin typeface="+mj-lt"/>
                          <a:cs typeface="Arial"/>
                        </a:rPr>
                        <a:t>rates </a:t>
                      </a:r>
                      <a:r>
                        <a:rPr sz="1800" spc="20" dirty="0">
                          <a:solidFill>
                            <a:srgbClr val="231F20"/>
                          </a:solidFill>
                          <a:latin typeface="+mj-lt"/>
                          <a:cs typeface="Arial"/>
                        </a:rPr>
                        <a:t>to </a:t>
                      </a:r>
                      <a:r>
                        <a:rPr sz="1800" spc="5" dirty="0">
                          <a:solidFill>
                            <a:srgbClr val="231F20"/>
                          </a:solidFill>
                          <a:latin typeface="+mj-lt"/>
                          <a:cs typeface="Arial"/>
                        </a:rPr>
                        <a:t>60</a:t>
                      </a:r>
                      <a:r>
                        <a:rPr sz="1800" spc="-195" dirty="0">
                          <a:solidFill>
                            <a:srgbClr val="231F20"/>
                          </a:solidFill>
                          <a:latin typeface="+mj-lt"/>
                          <a:cs typeface="Arial"/>
                        </a:rPr>
                        <a:t> </a:t>
                      </a:r>
                      <a:r>
                        <a:rPr sz="1800" spc="-60" dirty="0">
                          <a:solidFill>
                            <a:srgbClr val="231F20"/>
                          </a:solidFill>
                          <a:latin typeface="+mj-lt"/>
                          <a:cs typeface="Arial"/>
                        </a:rPr>
                        <a:t>FPS</a:t>
                      </a:r>
                      <a:endParaRPr sz="1800" dirty="0">
                        <a:latin typeface="+mj-lt"/>
                        <a:cs typeface="Arial"/>
                      </a:endParaRPr>
                    </a:p>
                  </a:txBody>
                  <a:tcPr marL="0" marR="0" marT="154685" marB="0" anchor="ctr">
                    <a:lnT w="6350">
                      <a:solidFill>
                        <a:srgbClr val="A1ABB2"/>
                      </a:solidFill>
                      <a:prstDash val="solid"/>
                    </a:lnT>
                    <a:lnB w="6350">
                      <a:solidFill>
                        <a:srgbClr val="A1ABB2"/>
                      </a:solidFill>
                      <a:prstDash val="solid"/>
                    </a:lnB>
                  </a:tcPr>
                </a:tc>
                <a:tc>
                  <a:txBody>
                    <a:bodyPr/>
                    <a:lstStyle/>
                    <a:p>
                      <a:pPr>
                        <a:lnSpc>
                          <a:spcPct val="100000"/>
                        </a:lnSpc>
                      </a:pPr>
                      <a:endParaRPr sz="1500">
                        <a:latin typeface="+mj-lt"/>
                        <a:cs typeface="Times New Roman"/>
                      </a:endParaRPr>
                    </a:p>
                  </a:txBody>
                  <a:tcPr marL="0" marR="0" marT="0" marB="0">
                    <a:lnT w="6350">
                      <a:solidFill>
                        <a:srgbClr val="A1ABB2"/>
                      </a:solidFill>
                      <a:prstDash val="solid"/>
                    </a:lnT>
                    <a:lnB w="6350">
                      <a:solidFill>
                        <a:srgbClr val="A1ABB2"/>
                      </a:solidFill>
                      <a:prstDash val="solid"/>
                    </a:lnB>
                  </a:tcPr>
                </a:tc>
                <a:tc>
                  <a:txBody>
                    <a:bodyPr/>
                    <a:lstStyle/>
                    <a:p>
                      <a:pPr>
                        <a:lnSpc>
                          <a:spcPct val="100000"/>
                        </a:lnSpc>
                      </a:pPr>
                      <a:endParaRPr sz="1500">
                        <a:latin typeface="+mj-lt"/>
                        <a:cs typeface="Times New Roman"/>
                      </a:endParaRPr>
                    </a:p>
                  </a:txBody>
                  <a:tcPr marL="0" marR="0" marT="0" marB="0">
                    <a:lnT w="6350">
                      <a:solidFill>
                        <a:srgbClr val="A1ABB2"/>
                      </a:solidFill>
                      <a:prstDash val="solid"/>
                    </a:lnT>
                    <a:lnB w="6350">
                      <a:solidFill>
                        <a:srgbClr val="A1ABB2"/>
                      </a:solidFill>
                      <a:prstDash val="solid"/>
                    </a:lnB>
                  </a:tcPr>
                </a:tc>
                <a:extLst>
                  <a:ext uri="{0D108BD9-81ED-4DB2-BD59-A6C34878D82A}">
                    <a16:rowId xmlns:a16="http://schemas.microsoft.com/office/drawing/2014/main" val="10006"/>
                  </a:ext>
                </a:extLst>
              </a:tr>
              <a:tr h="546619">
                <a:tc>
                  <a:txBody>
                    <a:bodyPr/>
                    <a:lstStyle/>
                    <a:p>
                      <a:pPr marL="45720">
                        <a:lnSpc>
                          <a:spcPct val="100000"/>
                        </a:lnSpc>
                        <a:spcBef>
                          <a:spcPts val="815"/>
                        </a:spcBef>
                      </a:pPr>
                      <a:r>
                        <a:rPr sz="1800" spc="5" dirty="0">
                          <a:solidFill>
                            <a:srgbClr val="231F20"/>
                          </a:solidFill>
                          <a:latin typeface="+mj-lt"/>
                          <a:cs typeface="Arial"/>
                        </a:rPr>
                        <a:t>Low </a:t>
                      </a:r>
                      <a:r>
                        <a:rPr sz="1800" dirty="0">
                          <a:solidFill>
                            <a:srgbClr val="231F20"/>
                          </a:solidFill>
                          <a:latin typeface="+mj-lt"/>
                          <a:cs typeface="Arial"/>
                        </a:rPr>
                        <a:t>latency </a:t>
                      </a:r>
                      <a:r>
                        <a:rPr sz="1800" spc="10" dirty="0">
                          <a:solidFill>
                            <a:srgbClr val="231F20"/>
                          </a:solidFill>
                          <a:latin typeface="+mj-lt"/>
                          <a:cs typeface="Arial"/>
                        </a:rPr>
                        <a:t>stateless </a:t>
                      </a:r>
                      <a:r>
                        <a:rPr sz="1800" spc="-5" dirty="0">
                          <a:solidFill>
                            <a:srgbClr val="231F20"/>
                          </a:solidFill>
                          <a:latin typeface="+mj-lt"/>
                          <a:cs typeface="Arial"/>
                        </a:rPr>
                        <a:t>zero</a:t>
                      </a:r>
                      <a:r>
                        <a:rPr sz="1800" spc="-145" dirty="0">
                          <a:solidFill>
                            <a:srgbClr val="231F20"/>
                          </a:solidFill>
                          <a:latin typeface="+mj-lt"/>
                          <a:cs typeface="Arial"/>
                        </a:rPr>
                        <a:t> </a:t>
                      </a:r>
                      <a:r>
                        <a:rPr sz="1800" spc="15" dirty="0">
                          <a:solidFill>
                            <a:srgbClr val="231F20"/>
                          </a:solidFill>
                          <a:latin typeface="+mj-lt"/>
                          <a:cs typeface="Arial"/>
                        </a:rPr>
                        <a:t>clients</a:t>
                      </a:r>
                      <a:endParaRPr sz="1800" dirty="0">
                        <a:latin typeface="+mj-lt"/>
                        <a:cs typeface="Arial"/>
                      </a:endParaRPr>
                    </a:p>
                  </a:txBody>
                  <a:tcPr marL="0" marR="0" marT="154685" marB="0" anchor="ctr">
                    <a:lnT w="6350">
                      <a:solidFill>
                        <a:srgbClr val="A1ABB2"/>
                      </a:solidFill>
                      <a:prstDash val="solid"/>
                    </a:lnT>
                    <a:lnB w="6350">
                      <a:solidFill>
                        <a:srgbClr val="A1ABB2"/>
                      </a:solidFill>
                      <a:prstDash val="solid"/>
                    </a:lnB>
                    <a:solidFill>
                      <a:srgbClr val="F1F2F2"/>
                    </a:solidFill>
                  </a:tcPr>
                </a:tc>
                <a:tc>
                  <a:txBody>
                    <a:bodyPr/>
                    <a:lstStyle/>
                    <a:p>
                      <a:pPr>
                        <a:lnSpc>
                          <a:spcPct val="100000"/>
                        </a:lnSpc>
                      </a:pPr>
                      <a:endParaRPr sz="1500">
                        <a:latin typeface="+mj-lt"/>
                        <a:cs typeface="Times New Roman"/>
                      </a:endParaRPr>
                    </a:p>
                  </a:txBody>
                  <a:tcPr marL="0" marR="0" marT="0" marB="0">
                    <a:lnT w="6350">
                      <a:solidFill>
                        <a:srgbClr val="A1ABB2"/>
                      </a:solidFill>
                      <a:prstDash val="solid"/>
                    </a:lnT>
                    <a:lnB w="6350">
                      <a:solidFill>
                        <a:srgbClr val="A1ABB2"/>
                      </a:solidFill>
                      <a:prstDash val="solid"/>
                    </a:lnB>
                  </a:tcPr>
                </a:tc>
                <a:tc>
                  <a:txBody>
                    <a:bodyPr/>
                    <a:lstStyle/>
                    <a:p>
                      <a:pPr>
                        <a:lnSpc>
                          <a:spcPct val="100000"/>
                        </a:lnSpc>
                      </a:pPr>
                      <a:endParaRPr sz="1500" dirty="0">
                        <a:latin typeface="+mj-lt"/>
                        <a:cs typeface="Times New Roman"/>
                      </a:endParaRPr>
                    </a:p>
                  </a:txBody>
                  <a:tcPr marL="0" marR="0" marT="0" marB="0">
                    <a:lnT w="6350">
                      <a:solidFill>
                        <a:srgbClr val="A1ABB2"/>
                      </a:solidFill>
                      <a:prstDash val="solid"/>
                    </a:lnT>
                    <a:lnB w="6350">
                      <a:solidFill>
                        <a:srgbClr val="A1ABB2"/>
                      </a:solidFill>
                      <a:prstDash val="solid"/>
                    </a:lnB>
                  </a:tcPr>
                </a:tc>
                <a:extLst>
                  <a:ext uri="{0D108BD9-81ED-4DB2-BD59-A6C34878D82A}">
                    <a16:rowId xmlns:a16="http://schemas.microsoft.com/office/drawing/2014/main" val="10007"/>
                  </a:ext>
                </a:extLst>
              </a:tr>
              <a:tr h="546619">
                <a:tc gridSpan="3">
                  <a:txBody>
                    <a:bodyPr/>
                    <a:lstStyle/>
                    <a:p>
                      <a:pPr marL="45720">
                        <a:lnSpc>
                          <a:spcPct val="100000"/>
                        </a:lnSpc>
                        <a:spcBef>
                          <a:spcPts val="815"/>
                        </a:spcBef>
                      </a:pPr>
                      <a:r>
                        <a:rPr sz="1800" spc="-25" dirty="0">
                          <a:solidFill>
                            <a:srgbClr val="231F20"/>
                          </a:solidFill>
                          <a:latin typeface="+mj-lt"/>
                          <a:cs typeface="Arial"/>
                        </a:rPr>
                        <a:t>Wacom</a:t>
                      </a:r>
                      <a:r>
                        <a:rPr sz="1800" spc="-70" dirty="0">
                          <a:solidFill>
                            <a:srgbClr val="231F20"/>
                          </a:solidFill>
                          <a:latin typeface="+mj-lt"/>
                          <a:cs typeface="Arial"/>
                        </a:rPr>
                        <a:t> </a:t>
                      </a:r>
                      <a:r>
                        <a:rPr sz="1800" spc="-20" dirty="0">
                          <a:solidFill>
                            <a:srgbClr val="231F20"/>
                          </a:solidFill>
                          <a:latin typeface="+mj-lt"/>
                          <a:cs typeface="Arial"/>
                        </a:rPr>
                        <a:t>device</a:t>
                      </a:r>
                      <a:r>
                        <a:rPr sz="1800" spc="-70" dirty="0">
                          <a:solidFill>
                            <a:srgbClr val="231F20"/>
                          </a:solidFill>
                          <a:latin typeface="+mj-lt"/>
                          <a:cs typeface="Arial"/>
                        </a:rPr>
                        <a:t> </a:t>
                      </a:r>
                      <a:r>
                        <a:rPr sz="1800" spc="-15" dirty="0">
                          <a:solidFill>
                            <a:srgbClr val="231F20"/>
                          </a:solidFill>
                          <a:latin typeface="+mj-lt"/>
                          <a:cs typeface="Arial"/>
                        </a:rPr>
                        <a:t>acceleration</a:t>
                      </a:r>
                      <a:r>
                        <a:rPr sz="1800" spc="-70" dirty="0">
                          <a:solidFill>
                            <a:srgbClr val="231F20"/>
                          </a:solidFill>
                          <a:latin typeface="+mj-lt"/>
                          <a:cs typeface="Arial"/>
                        </a:rPr>
                        <a:t> </a:t>
                      </a:r>
                      <a:r>
                        <a:rPr sz="1800" spc="-10" dirty="0">
                          <a:solidFill>
                            <a:srgbClr val="231F20"/>
                          </a:solidFill>
                          <a:latin typeface="+mj-lt"/>
                          <a:cs typeface="Arial"/>
                        </a:rPr>
                        <a:t>on</a:t>
                      </a:r>
                      <a:r>
                        <a:rPr sz="1800" spc="-70" dirty="0">
                          <a:solidFill>
                            <a:srgbClr val="231F20"/>
                          </a:solidFill>
                          <a:latin typeface="+mj-lt"/>
                          <a:cs typeface="Arial"/>
                        </a:rPr>
                        <a:t> </a:t>
                      </a:r>
                      <a:r>
                        <a:rPr sz="1800" spc="-10" dirty="0">
                          <a:solidFill>
                            <a:srgbClr val="231F20"/>
                          </a:solidFill>
                          <a:latin typeface="+mj-lt"/>
                          <a:cs typeface="Arial"/>
                        </a:rPr>
                        <a:t>Window/Linux/Zero</a:t>
                      </a:r>
                      <a:r>
                        <a:rPr sz="1800" spc="-70" dirty="0">
                          <a:solidFill>
                            <a:srgbClr val="231F20"/>
                          </a:solidFill>
                          <a:latin typeface="+mj-lt"/>
                          <a:cs typeface="Arial"/>
                        </a:rPr>
                        <a:t> </a:t>
                      </a:r>
                      <a:r>
                        <a:rPr sz="1800" spc="-15" dirty="0">
                          <a:solidFill>
                            <a:srgbClr val="231F20"/>
                          </a:solidFill>
                          <a:latin typeface="+mj-lt"/>
                          <a:cs typeface="Arial"/>
                        </a:rPr>
                        <a:t>Client</a:t>
                      </a:r>
                      <a:endParaRPr sz="1800" dirty="0">
                        <a:latin typeface="+mj-lt"/>
                        <a:cs typeface="Arial"/>
                      </a:endParaRPr>
                    </a:p>
                  </a:txBody>
                  <a:tcPr marL="0" marR="0" marT="0" marB="0" anchor="ctr">
                    <a:lnT w="6350">
                      <a:solidFill>
                        <a:srgbClr val="A1ABB2"/>
                      </a:solidFill>
                      <a:prstDash val="solid"/>
                    </a:lnT>
                    <a:lnB w="6350">
                      <a:solidFill>
                        <a:srgbClr val="A1ABB2"/>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546619">
                <a:tc>
                  <a:txBody>
                    <a:bodyPr/>
                    <a:lstStyle/>
                    <a:p>
                      <a:pPr marL="45720">
                        <a:lnSpc>
                          <a:spcPct val="100000"/>
                        </a:lnSpc>
                        <a:spcBef>
                          <a:spcPts val="815"/>
                        </a:spcBef>
                      </a:pPr>
                      <a:r>
                        <a:rPr sz="1800" dirty="0">
                          <a:solidFill>
                            <a:srgbClr val="231F20"/>
                          </a:solidFill>
                          <a:latin typeface="+mj-lt"/>
                          <a:cs typeface="Arial"/>
                        </a:rPr>
                        <a:t>White-label </a:t>
                      </a:r>
                      <a:r>
                        <a:rPr sz="1800" spc="10" dirty="0">
                          <a:solidFill>
                            <a:srgbClr val="231F20"/>
                          </a:solidFill>
                          <a:latin typeface="+mj-lt"/>
                          <a:cs typeface="Arial"/>
                        </a:rPr>
                        <a:t>integration </a:t>
                      </a:r>
                      <a:r>
                        <a:rPr sz="1800" dirty="0">
                          <a:solidFill>
                            <a:srgbClr val="231F20"/>
                          </a:solidFill>
                          <a:latin typeface="+mj-lt"/>
                          <a:cs typeface="Arial"/>
                        </a:rPr>
                        <a:t>via </a:t>
                      </a:r>
                      <a:r>
                        <a:rPr sz="1800" spc="-40" dirty="0">
                          <a:solidFill>
                            <a:srgbClr val="231F20"/>
                          </a:solidFill>
                          <a:latin typeface="+mj-lt"/>
                          <a:cs typeface="Arial"/>
                        </a:rPr>
                        <a:t>SDKs </a:t>
                      </a:r>
                      <a:r>
                        <a:rPr sz="1800" spc="-5" dirty="0">
                          <a:solidFill>
                            <a:srgbClr val="231F20"/>
                          </a:solidFill>
                          <a:latin typeface="+mj-lt"/>
                          <a:cs typeface="Arial"/>
                        </a:rPr>
                        <a:t>and</a:t>
                      </a:r>
                      <a:r>
                        <a:rPr sz="1800" spc="-120" dirty="0">
                          <a:solidFill>
                            <a:srgbClr val="231F20"/>
                          </a:solidFill>
                          <a:latin typeface="+mj-lt"/>
                          <a:cs typeface="Arial"/>
                        </a:rPr>
                        <a:t> </a:t>
                      </a:r>
                      <a:r>
                        <a:rPr sz="1800" spc="-5" dirty="0">
                          <a:solidFill>
                            <a:srgbClr val="231F20"/>
                          </a:solidFill>
                          <a:latin typeface="+mj-lt"/>
                          <a:cs typeface="Arial"/>
                        </a:rPr>
                        <a:t>APIs</a:t>
                      </a:r>
                      <a:endParaRPr sz="1800" dirty="0">
                        <a:latin typeface="+mj-lt"/>
                        <a:cs typeface="Arial"/>
                      </a:endParaRPr>
                    </a:p>
                  </a:txBody>
                  <a:tcPr marL="0" marR="0" marT="154685" marB="0" anchor="ctr">
                    <a:lnT w="6350">
                      <a:solidFill>
                        <a:srgbClr val="A1ABB2"/>
                      </a:solidFill>
                      <a:prstDash val="solid"/>
                    </a:lnT>
                    <a:lnB w="6350">
                      <a:solidFill>
                        <a:srgbClr val="A1ABB2"/>
                      </a:solidFill>
                      <a:prstDash val="solid"/>
                    </a:lnB>
                    <a:solidFill>
                      <a:srgbClr val="F1F2F2"/>
                    </a:solidFill>
                  </a:tcPr>
                </a:tc>
                <a:tc>
                  <a:txBody>
                    <a:bodyPr/>
                    <a:lstStyle/>
                    <a:p>
                      <a:pPr>
                        <a:lnSpc>
                          <a:spcPct val="100000"/>
                        </a:lnSpc>
                      </a:pPr>
                      <a:endParaRPr sz="1500">
                        <a:latin typeface="+mj-lt"/>
                        <a:cs typeface="Times New Roman"/>
                      </a:endParaRPr>
                    </a:p>
                  </a:txBody>
                  <a:tcPr marL="0" marR="0" marT="0" marB="0">
                    <a:lnT w="6350">
                      <a:solidFill>
                        <a:srgbClr val="A1ABB2"/>
                      </a:solidFill>
                      <a:prstDash val="solid"/>
                    </a:lnT>
                    <a:lnB w="6350">
                      <a:solidFill>
                        <a:srgbClr val="A1ABB2"/>
                      </a:solidFill>
                      <a:prstDash val="solid"/>
                    </a:lnB>
                  </a:tcPr>
                </a:tc>
                <a:tc>
                  <a:txBody>
                    <a:bodyPr/>
                    <a:lstStyle/>
                    <a:p>
                      <a:pPr>
                        <a:lnSpc>
                          <a:spcPct val="100000"/>
                        </a:lnSpc>
                      </a:pPr>
                      <a:endParaRPr sz="1500" dirty="0">
                        <a:latin typeface="+mj-lt"/>
                        <a:cs typeface="Times New Roman"/>
                      </a:endParaRPr>
                    </a:p>
                  </a:txBody>
                  <a:tcPr marL="0" marR="0" marT="0" marB="0">
                    <a:lnT w="6350">
                      <a:solidFill>
                        <a:srgbClr val="A1ABB2"/>
                      </a:solidFill>
                      <a:prstDash val="solid"/>
                    </a:lnT>
                    <a:lnB w="6350">
                      <a:solidFill>
                        <a:srgbClr val="A1ABB2"/>
                      </a:solidFill>
                      <a:prstDash val="solid"/>
                    </a:lnB>
                  </a:tcPr>
                </a:tc>
                <a:extLst>
                  <a:ext uri="{0D108BD9-81ED-4DB2-BD59-A6C34878D82A}">
                    <a16:rowId xmlns:a16="http://schemas.microsoft.com/office/drawing/2014/main" val="10009"/>
                  </a:ext>
                </a:extLst>
              </a:tr>
            </a:tbl>
          </a:graphicData>
        </a:graphic>
      </p:graphicFrame>
      <p:sp>
        <p:nvSpPr>
          <p:cNvPr id="35" name="object 15">
            <a:extLst>
              <a:ext uri="{FF2B5EF4-FFF2-40B4-BE49-F238E27FC236}">
                <a16:creationId xmlns:a16="http://schemas.microsoft.com/office/drawing/2014/main" id="{889C69CD-C625-4DE9-9B8F-A16EEC45682D}"/>
              </a:ext>
            </a:extLst>
          </p:cNvPr>
          <p:cNvSpPr/>
          <p:nvPr/>
        </p:nvSpPr>
        <p:spPr>
          <a:xfrm>
            <a:off x="7386668" y="1547530"/>
            <a:ext cx="281824" cy="281824"/>
          </a:xfrm>
          <a:prstGeom prst="rect">
            <a:avLst/>
          </a:prstGeom>
          <a:blipFill>
            <a:blip r:embed="rId2" cstate="print"/>
            <a:stretch>
              <a:fillRect/>
            </a:stretch>
          </a:blipFill>
        </p:spPr>
        <p:txBody>
          <a:bodyPr wrap="square" lIns="0" tIns="0" rIns="0" bIns="0" rtlCol="0"/>
          <a:lstStyle/>
          <a:p>
            <a:endParaRPr/>
          </a:p>
        </p:txBody>
      </p:sp>
      <p:sp>
        <p:nvSpPr>
          <p:cNvPr id="36" name="object 16">
            <a:extLst>
              <a:ext uri="{FF2B5EF4-FFF2-40B4-BE49-F238E27FC236}">
                <a16:creationId xmlns:a16="http://schemas.microsoft.com/office/drawing/2014/main" id="{349DB08F-5366-45E1-84CD-850417E646DD}"/>
              </a:ext>
            </a:extLst>
          </p:cNvPr>
          <p:cNvSpPr/>
          <p:nvPr/>
        </p:nvSpPr>
        <p:spPr>
          <a:xfrm>
            <a:off x="7386668" y="2113781"/>
            <a:ext cx="281824" cy="281824"/>
          </a:xfrm>
          <a:prstGeom prst="rect">
            <a:avLst/>
          </a:prstGeom>
          <a:blipFill>
            <a:blip r:embed="rId2" cstate="print"/>
            <a:stretch>
              <a:fillRect/>
            </a:stretch>
          </a:blipFill>
        </p:spPr>
        <p:txBody>
          <a:bodyPr wrap="square" lIns="0" tIns="0" rIns="0" bIns="0" rtlCol="0"/>
          <a:lstStyle/>
          <a:p>
            <a:endParaRPr/>
          </a:p>
        </p:txBody>
      </p:sp>
      <p:sp>
        <p:nvSpPr>
          <p:cNvPr id="37" name="object 17">
            <a:extLst>
              <a:ext uri="{FF2B5EF4-FFF2-40B4-BE49-F238E27FC236}">
                <a16:creationId xmlns:a16="http://schemas.microsoft.com/office/drawing/2014/main" id="{351718B0-23FD-4084-95B5-882701DC7808}"/>
              </a:ext>
            </a:extLst>
          </p:cNvPr>
          <p:cNvSpPr/>
          <p:nvPr/>
        </p:nvSpPr>
        <p:spPr>
          <a:xfrm>
            <a:off x="7386668" y="2680030"/>
            <a:ext cx="281824" cy="281824"/>
          </a:xfrm>
          <a:prstGeom prst="rect">
            <a:avLst/>
          </a:prstGeom>
          <a:blipFill>
            <a:blip r:embed="rId3" cstate="print"/>
            <a:stretch>
              <a:fillRect/>
            </a:stretch>
          </a:blipFill>
        </p:spPr>
        <p:txBody>
          <a:bodyPr wrap="square" lIns="0" tIns="0" rIns="0" bIns="0" rtlCol="0"/>
          <a:lstStyle/>
          <a:p>
            <a:endParaRPr/>
          </a:p>
        </p:txBody>
      </p:sp>
      <p:sp>
        <p:nvSpPr>
          <p:cNvPr id="38" name="object 18">
            <a:extLst>
              <a:ext uri="{FF2B5EF4-FFF2-40B4-BE49-F238E27FC236}">
                <a16:creationId xmlns:a16="http://schemas.microsoft.com/office/drawing/2014/main" id="{9BCACF4A-44CF-4883-ABD0-6A22D4FD56D3}"/>
              </a:ext>
            </a:extLst>
          </p:cNvPr>
          <p:cNvSpPr/>
          <p:nvPr/>
        </p:nvSpPr>
        <p:spPr>
          <a:xfrm>
            <a:off x="7386668" y="3204717"/>
            <a:ext cx="281824" cy="281824"/>
          </a:xfrm>
          <a:prstGeom prst="rect">
            <a:avLst/>
          </a:prstGeom>
          <a:blipFill>
            <a:blip r:embed="rId3" cstate="print"/>
            <a:stretch>
              <a:fillRect/>
            </a:stretch>
          </a:blipFill>
        </p:spPr>
        <p:txBody>
          <a:bodyPr wrap="square" lIns="0" tIns="0" rIns="0" bIns="0" rtlCol="0"/>
          <a:lstStyle/>
          <a:p>
            <a:endParaRPr/>
          </a:p>
        </p:txBody>
      </p:sp>
      <p:sp>
        <p:nvSpPr>
          <p:cNvPr id="39" name="object 19">
            <a:extLst>
              <a:ext uri="{FF2B5EF4-FFF2-40B4-BE49-F238E27FC236}">
                <a16:creationId xmlns:a16="http://schemas.microsoft.com/office/drawing/2014/main" id="{EF189845-3AA8-4A44-81FC-45A1276FE1FA}"/>
              </a:ext>
            </a:extLst>
          </p:cNvPr>
          <p:cNvSpPr/>
          <p:nvPr/>
        </p:nvSpPr>
        <p:spPr>
          <a:xfrm>
            <a:off x="7386668" y="3812530"/>
            <a:ext cx="281824" cy="281824"/>
          </a:xfrm>
          <a:prstGeom prst="rect">
            <a:avLst/>
          </a:prstGeom>
          <a:blipFill>
            <a:blip r:embed="rId2" cstate="print"/>
            <a:stretch>
              <a:fillRect/>
            </a:stretch>
          </a:blipFill>
        </p:spPr>
        <p:txBody>
          <a:bodyPr wrap="square" lIns="0" tIns="0" rIns="0" bIns="0" rtlCol="0"/>
          <a:lstStyle/>
          <a:p>
            <a:endParaRPr/>
          </a:p>
        </p:txBody>
      </p:sp>
      <p:sp>
        <p:nvSpPr>
          <p:cNvPr id="40" name="object 20">
            <a:extLst>
              <a:ext uri="{FF2B5EF4-FFF2-40B4-BE49-F238E27FC236}">
                <a16:creationId xmlns:a16="http://schemas.microsoft.com/office/drawing/2014/main" id="{2A9FCCC9-A540-47F9-8838-3C2C607BD7DF}"/>
              </a:ext>
            </a:extLst>
          </p:cNvPr>
          <p:cNvSpPr/>
          <p:nvPr/>
        </p:nvSpPr>
        <p:spPr>
          <a:xfrm>
            <a:off x="7386668" y="4358000"/>
            <a:ext cx="281824" cy="281824"/>
          </a:xfrm>
          <a:prstGeom prst="rect">
            <a:avLst/>
          </a:prstGeom>
          <a:blipFill>
            <a:blip r:embed="rId2" cstate="print"/>
            <a:stretch>
              <a:fillRect/>
            </a:stretch>
          </a:blipFill>
        </p:spPr>
        <p:txBody>
          <a:bodyPr wrap="square" lIns="0" tIns="0" rIns="0" bIns="0" rtlCol="0"/>
          <a:lstStyle/>
          <a:p>
            <a:endParaRPr/>
          </a:p>
        </p:txBody>
      </p:sp>
      <p:sp>
        <p:nvSpPr>
          <p:cNvPr id="41" name="object 21">
            <a:extLst>
              <a:ext uri="{FF2B5EF4-FFF2-40B4-BE49-F238E27FC236}">
                <a16:creationId xmlns:a16="http://schemas.microsoft.com/office/drawing/2014/main" id="{C0CAD4D1-CAC1-4B0C-9798-5FCDA04BA9C5}"/>
              </a:ext>
            </a:extLst>
          </p:cNvPr>
          <p:cNvSpPr/>
          <p:nvPr/>
        </p:nvSpPr>
        <p:spPr>
          <a:xfrm>
            <a:off x="7386668" y="4903469"/>
            <a:ext cx="281824" cy="281824"/>
          </a:xfrm>
          <a:prstGeom prst="rect">
            <a:avLst/>
          </a:prstGeom>
          <a:blipFill>
            <a:blip r:embed="rId2" cstate="print"/>
            <a:stretch>
              <a:fillRect/>
            </a:stretch>
          </a:blipFill>
        </p:spPr>
        <p:txBody>
          <a:bodyPr wrap="square" lIns="0" tIns="0" rIns="0" bIns="0" rtlCol="0"/>
          <a:lstStyle/>
          <a:p>
            <a:endParaRPr/>
          </a:p>
        </p:txBody>
      </p:sp>
      <p:sp>
        <p:nvSpPr>
          <p:cNvPr id="42" name="object 22">
            <a:extLst>
              <a:ext uri="{FF2B5EF4-FFF2-40B4-BE49-F238E27FC236}">
                <a16:creationId xmlns:a16="http://schemas.microsoft.com/office/drawing/2014/main" id="{AFDD58DD-78B4-4676-85A8-8D5074B4F2FA}"/>
              </a:ext>
            </a:extLst>
          </p:cNvPr>
          <p:cNvSpPr/>
          <p:nvPr/>
        </p:nvSpPr>
        <p:spPr>
          <a:xfrm>
            <a:off x="7386668" y="5448939"/>
            <a:ext cx="281824" cy="281824"/>
          </a:xfrm>
          <a:prstGeom prst="rect">
            <a:avLst/>
          </a:prstGeom>
          <a:blipFill>
            <a:blip r:embed="rId3" cstate="print"/>
            <a:stretch>
              <a:fillRect/>
            </a:stretch>
          </a:blipFill>
        </p:spPr>
        <p:txBody>
          <a:bodyPr wrap="square" lIns="0" tIns="0" rIns="0" bIns="0" rtlCol="0"/>
          <a:lstStyle/>
          <a:p>
            <a:endParaRPr/>
          </a:p>
        </p:txBody>
      </p:sp>
      <p:sp>
        <p:nvSpPr>
          <p:cNvPr id="43" name="object 23">
            <a:extLst>
              <a:ext uri="{FF2B5EF4-FFF2-40B4-BE49-F238E27FC236}">
                <a16:creationId xmlns:a16="http://schemas.microsoft.com/office/drawing/2014/main" id="{90402095-0226-4985-AE15-2593A1E1CA5D}"/>
              </a:ext>
            </a:extLst>
          </p:cNvPr>
          <p:cNvSpPr/>
          <p:nvPr/>
        </p:nvSpPr>
        <p:spPr>
          <a:xfrm>
            <a:off x="7386668" y="6004799"/>
            <a:ext cx="281824" cy="281824"/>
          </a:xfrm>
          <a:prstGeom prst="rect">
            <a:avLst/>
          </a:prstGeom>
          <a:blipFill>
            <a:blip r:embed="rId3" cstate="print"/>
            <a:stretch>
              <a:fillRect/>
            </a:stretch>
          </a:blipFill>
        </p:spPr>
        <p:txBody>
          <a:bodyPr wrap="square" lIns="0" tIns="0" rIns="0" bIns="0" rtlCol="0"/>
          <a:lstStyle/>
          <a:p>
            <a:endParaRPr/>
          </a:p>
        </p:txBody>
      </p:sp>
      <p:sp>
        <p:nvSpPr>
          <p:cNvPr id="45" name="object 24">
            <a:extLst>
              <a:ext uri="{FF2B5EF4-FFF2-40B4-BE49-F238E27FC236}">
                <a16:creationId xmlns:a16="http://schemas.microsoft.com/office/drawing/2014/main" id="{8D072426-3450-410B-993C-2F4FDCAB6E14}"/>
              </a:ext>
            </a:extLst>
          </p:cNvPr>
          <p:cNvSpPr/>
          <p:nvPr/>
        </p:nvSpPr>
        <p:spPr>
          <a:xfrm>
            <a:off x="9976311" y="1547530"/>
            <a:ext cx="281824" cy="281823"/>
          </a:xfrm>
          <a:prstGeom prst="rect">
            <a:avLst/>
          </a:prstGeom>
          <a:blipFill>
            <a:blip r:embed="rId4" cstate="print"/>
            <a:stretch>
              <a:fillRect/>
            </a:stretch>
          </a:blipFill>
        </p:spPr>
        <p:txBody>
          <a:bodyPr wrap="square" lIns="0" tIns="0" rIns="0" bIns="0" rtlCol="0"/>
          <a:lstStyle/>
          <a:p>
            <a:endParaRPr/>
          </a:p>
        </p:txBody>
      </p:sp>
      <p:sp>
        <p:nvSpPr>
          <p:cNvPr id="46" name="object 25">
            <a:extLst>
              <a:ext uri="{FF2B5EF4-FFF2-40B4-BE49-F238E27FC236}">
                <a16:creationId xmlns:a16="http://schemas.microsoft.com/office/drawing/2014/main" id="{DFA5BDC5-DFC4-4524-87CF-060E508D236C}"/>
              </a:ext>
            </a:extLst>
          </p:cNvPr>
          <p:cNvSpPr/>
          <p:nvPr/>
        </p:nvSpPr>
        <p:spPr>
          <a:xfrm>
            <a:off x="9976311" y="2680024"/>
            <a:ext cx="281824" cy="281823"/>
          </a:xfrm>
          <a:prstGeom prst="rect">
            <a:avLst/>
          </a:prstGeom>
          <a:blipFill>
            <a:blip r:embed="rId5" cstate="print"/>
            <a:stretch>
              <a:fillRect/>
            </a:stretch>
          </a:blipFill>
        </p:spPr>
        <p:txBody>
          <a:bodyPr wrap="square" lIns="0" tIns="0" rIns="0" bIns="0" rtlCol="0"/>
          <a:lstStyle/>
          <a:p>
            <a:endParaRPr/>
          </a:p>
        </p:txBody>
      </p:sp>
      <p:sp>
        <p:nvSpPr>
          <p:cNvPr id="47" name="object 26">
            <a:extLst>
              <a:ext uri="{FF2B5EF4-FFF2-40B4-BE49-F238E27FC236}">
                <a16:creationId xmlns:a16="http://schemas.microsoft.com/office/drawing/2014/main" id="{025DDF2B-484F-4270-81B3-3E15B47CEFDB}"/>
              </a:ext>
            </a:extLst>
          </p:cNvPr>
          <p:cNvSpPr/>
          <p:nvPr/>
        </p:nvSpPr>
        <p:spPr>
          <a:xfrm>
            <a:off x="9976311" y="4357986"/>
            <a:ext cx="281824" cy="281823"/>
          </a:xfrm>
          <a:prstGeom prst="rect">
            <a:avLst/>
          </a:prstGeom>
          <a:blipFill>
            <a:blip r:embed="rId4" cstate="print"/>
            <a:stretch>
              <a:fillRect/>
            </a:stretch>
          </a:blipFill>
        </p:spPr>
        <p:txBody>
          <a:bodyPr wrap="square" lIns="0" tIns="0" rIns="0" bIns="0" rtlCol="0"/>
          <a:lstStyle/>
          <a:p>
            <a:endParaRPr/>
          </a:p>
        </p:txBody>
      </p:sp>
      <p:sp>
        <p:nvSpPr>
          <p:cNvPr id="48" name="object 27">
            <a:extLst>
              <a:ext uri="{FF2B5EF4-FFF2-40B4-BE49-F238E27FC236}">
                <a16:creationId xmlns:a16="http://schemas.microsoft.com/office/drawing/2014/main" id="{FC8B071D-2C0B-41C4-9659-D1146DF6E291}"/>
              </a:ext>
            </a:extLst>
          </p:cNvPr>
          <p:cNvSpPr/>
          <p:nvPr/>
        </p:nvSpPr>
        <p:spPr>
          <a:xfrm>
            <a:off x="9976311" y="5448917"/>
            <a:ext cx="281824" cy="281823"/>
          </a:xfrm>
          <a:prstGeom prst="rect">
            <a:avLst/>
          </a:prstGeom>
          <a:blipFill>
            <a:blip r:embed="rId6" cstate="print"/>
            <a:stretch>
              <a:fillRect/>
            </a:stretch>
          </a:blipFill>
        </p:spPr>
        <p:txBody>
          <a:bodyPr wrap="square" lIns="0" tIns="0" rIns="0" bIns="0" rtlCol="0"/>
          <a:lstStyle/>
          <a:p>
            <a:endParaRPr/>
          </a:p>
        </p:txBody>
      </p:sp>
      <p:sp>
        <p:nvSpPr>
          <p:cNvPr id="49" name="object 28">
            <a:extLst>
              <a:ext uri="{FF2B5EF4-FFF2-40B4-BE49-F238E27FC236}">
                <a16:creationId xmlns:a16="http://schemas.microsoft.com/office/drawing/2014/main" id="{20580916-BF7E-4C5F-A12C-840AA7C4344D}"/>
              </a:ext>
            </a:extLst>
          </p:cNvPr>
          <p:cNvSpPr/>
          <p:nvPr/>
        </p:nvSpPr>
        <p:spPr>
          <a:xfrm>
            <a:off x="9976311" y="4903453"/>
            <a:ext cx="281824" cy="281823"/>
          </a:xfrm>
          <a:prstGeom prst="rect">
            <a:avLst/>
          </a:prstGeom>
          <a:blipFill>
            <a:blip r:embed="rId7" cstate="print"/>
            <a:stretch>
              <a:fillRect/>
            </a:stretch>
          </a:blipFill>
        </p:spPr>
        <p:txBody>
          <a:bodyPr wrap="square" lIns="0" tIns="0" rIns="0" bIns="0" rtlCol="0"/>
          <a:lstStyle/>
          <a:p>
            <a:endParaRPr/>
          </a:p>
        </p:txBody>
      </p:sp>
      <p:sp>
        <p:nvSpPr>
          <p:cNvPr id="50" name="object 29">
            <a:extLst>
              <a:ext uri="{FF2B5EF4-FFF2-40B4-BE49-F238E27FC236}">
                <a16:creationId xmlns:a16="http://schemas.microsoft.com/office/drawing/2014/main" id="{ABD0785A-F3B7-4A36-8B57-64379A5D42F0}"/>
              </a:ext>
            </a:extLst>
          </p:cNvPr>
          <p:cNvSpPr/>
          <p:nvPr/>
        </p:nvSpPr>
        <p:spPr>
          <a:xfrm>
            <a:off x="9976311" y="6004775"/>
            <a:ext cx="281824" cy="281823"/>
          </a:xfrm>
          <a:prstGeom prst="rect">
            <a:avLst/>
          </a:prstGeom>
          <a:blipFill>
            <a:blip r:embed="rId6" cstate="print"/>
            <a:stretch>
              <a:fillRect/>
            </a:stretch>
          </a:blipFill>
        </p:spPr>
        <p:txBody>
          <a:bodyPr wrap="square" lIns="0" tIns="0" rIns="0" bIns="0" rtlCol="0"/>
          <a:lstStyle/>
          <a:p>
            <a:endParaRPr/>
          </a:p>
        </p:txBody>
      </p:sp>
      <p:sp>
        <p:nvSpPr>
          <p:cNvPr id="51" name="object 30">
            <a:extLst>
              <a:ext uri="{FF2B5EF4-FFF2-40B4-BE49-F238E27FC236}">
                <a16:creationId xmlns:a16="http://schemas.microsoft.com/office/drawing/2014/main" id="{9E8C6B5E-E57D-4319-AB42-A791E0548133}"/>
              </a:ext>
            </a:extLst>
          </p:cNvPr>
          <p:cNvSpPr/>
          <p:nvPr/>
        </p:nvSpPr>
        <p:spPr>
          <a:xfrm>
            <a:off x="9976311" y="2113778"/>
            <a:ext cx="281824" cy="281823"/>
          </a:xfrm>
          <a:prstGeom prst="rect">
            <a:avLst/>
          </a:prstGeom>
          <a:blipFill>
            <a:blip r:embed="rId7" cstate="print"/>
            <a:stretch>
              <a:fillRect/>
            </a:stretch>
          </a:blipFill>
        </p:spPr>
        <p:txBody>
          <a:bodyPr wrap="square" lIns="0" tIns="0" rIns="0" bIns="0" rtlCol="0"/>
          <a:lstStyle/>
          <a:p>
            <a:endParaRPr/>
          </a:p>
        </p:txBody>
      </p:sp>
      <p:sp>
        <p:nvSpPr>
          <p:cNvPr id="52" name="object 31">
            <a:extLst>
              <a:ext uri="{FF2B5EF4-FFF2-40B4-BE49-F238E27FC236}">
                <a16:creationId xmlns:a16="http://schemas.microsoft.com/office/drawing/2014/main" id="{AC70DE0B-E682-4E49-9DED-9266A7236DD6}"/>
              </a:ext>
            </a:extLst>
          </p:cNvPr>
          <p:cNvSpPr/>
          <p:nvPr/>
        </p:nvSpPr>
        <p:spPr>
          <a:xfrm>
            <a:off x="9976311" y="3204708"/>
            <a:ext cx="281824" cy="28182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823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6BAA7-0C7F-49A1-BAE1-A782020B60C8}"/>
              </a:ext>
            </a:extLst>
          </p:cNvPr>
          <p:cNvSpPr>
            <a:spLocks noGrp="1"/>
          </p:cNvSpPr>
          <p:nvPr>
            <p:ph type="body" sz="quarter" idx="13"/>
          </p:nvPr>
        </p:nvSpPr>
        <p:spPr>
          <a:xfrm>
            <a:off x="335970" y="1067579"/>
            <a:ext cx="11348031" cy="533400"/>
          </a:xfrm>
        </p:spPr>
        <p:txBody>
          <a:bodyPr/>
          <a:lstStyle/>
          <a:p>
            <a:r>
              <a:rPr lang="en-US" dirty="0"/>
              <a:t>In comparison to most protocols that only support H.264 4:2:0 chroma-subsampling for high  frame rates at limited fidelity; PCoIP also scales to support high frame rates at RGB 4:4:4 fidelity  demanded by graphics professionals requiring wide gamut color accuracy.</a:t>
            </a:r>
          </a:p>
          <a:p>
            <a:endParaRPr lang="en-CA" dirty="0"/>
          </a:p>
        </p:txBody>
      </p:sp>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7</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High Fidelity Solution</a:t>
            </a:r>
          </a:p>
        </p:txBody>
      </p:sp>
      <p:sp>
        <p:nvSpPr>
          <p:cNvPr id="5" name="object 32">
            <a:extLst>
              <a:ext uri="{FF2B5EF4-FFF2-40B4-BE49-F238E27FC236}">
                <a16:creationId xmlns:a16="http://schemas.microsoft.com/office/drawing/2014/main" id="{09401164-0628-423C-AA3D-EC19FF449E90}"/>
              </a:ext>
            </a:extLst>
          </p:cNvPr>
          <p:cNvSpPr/>
          <p:nvPr/>
        </p:nvSpPr>
        <p:spPr>
          <a:xfrm>
            <a:off x="2651624" y="2407715"/>
            <a:ext cx="42683" cy="3635137"/>
          </a:xfrm>
          <a:custGeom>
            <a:avLst/>
            <a:gdLst/>
            <a:ahLst/>
            <a:cxnLst/>
            <a:rect l="l" t="t" r="r" b="b"/>
            <a:pathLst>
              <a:path w="22860" h="1946909">
                <a:moveTo>
                  <a:pt x="0" y="0"/>
                </a:moveTo>
                <a:lnTo>
                  <a:pt x="22809" y="1946681"/>
                </a:lnTo>
              </a:path>
            </a:pathLst>
          </a:custGeom>
          <a:ln w="52120">
            <a:solidFill>
              <a:srgbClr val="0075A8"/>
            </a:solidFill>
          </a:ln>
        </p:spPr>
        <p:txBody>
          <a:bodyPr wrap="square" lIns="0" tIns="0" rIns="0" bIns="0" rtlCol="0"/>
          <a:lstStyle/>
          <a:p>
            <a:endParaRPr/>
          </a:p>
        </p:txBody>
      </p:sp>
      <p:sp>
        <p:nvSpPr>
          <p:cNvPr id="6" name="object 33">
            <a:extLst>
              <a:ext uri="{FF2B5EF4-FFF2-40B4-BE49-F238E27FC236}">
                <a16:creationId xmlns:a16="http://schemas.microsoft.com/office/drawing/2014/main" id="{55849819-D0FA-4800-82C1-83EEF5FD320A}"/>
              </a:ext>
            </a:extLst>
          </p:cNvPr>
          <p:cNvSpPr/>
          <p:nvPr/>
        </p:nvSpPr>
        <p:spPr>
          <a:xfrm>
            <a:off x="2697724" y="5987937"/>
            <a:ext cx="5308060" cy="8299"/>
          </a:xfrm>
          <a:custGeom>
            <a:avLst/>
            <a:gdLst/>
            <a:ahLst/>
            <a:cxnLst/>
            <a:rect l="l" t="t" r="r" b="b"/>
            <a:pathLst>
              <a:path w="2842895" h="4445">
                <a:moveTo>
                  <a:pt x="2842310" y="0"/>
                </a:moveTo>
                <a:lnTo>
                  <a:pt x="0" y="4330"/>
                </a:lnTo>
              </a:path>
            </a:pathLst>
          </a:custGeom>
          <a:ln w="52120">
            <a:solidFill>
              <a:srgbClr val="0075A8"/>
            </a:solidFill>
          </a:ln>
        </p:spPr>
        <p:txBody>
          <a:bodyPr wrap="square" lIns="0" tIns="0" rIns="0" bIns="0" rtlCol="0"/>
          <a:lstStyle/>
          <a:p>
            <a:endParaRPr/>
          </a:p>
        </p:txBody>
      </p:sp>
      <p:sp>
        <p:nvSpPr>
          <p:cNvPr id="7" name="object 34">
            <a:extLst>
              <a:ext uri="{FF2B5EF4-FFF2-40B4-BE49-F238E27FC236}">
                <a16:creationId xmlns:a16="http://schemas.microsoft.com/office/drawing/2014/main" id="{A97AAF03-7158-4D39-BB6C-8F866A11C469}"/>
              </a:ext>
            </a:extLst>
          </p:cNvPr>
          <p:cNvSpPr/>
          <p:nvPr/>
        </p:nvSpPr>
        <p:spPr>
          <a:xfrm>
            <a:off x="4924176" y="2903529"/>
            <a:ext cx="2147174" cy="473066"/>
          </a:xfrm>
          <a:custGeom>
            <a:avLst/>
            <a:gdLst/>
            <a:ahLst/>
            <a:cxnLst/>
            <a:rect l="l" t="t" r="r" b="b"/>
            <a:pathLst>
              <a:path w="1149985" h="253365">
                <a:moveTo>
                  <a:pt x="0" y="253352"/>
                </a:moveTo>
                <a:lnTo>
                  <a:pt x="42071" y="233640"/>
                </a:lnTo>
                <a:lnTo>
                  <a:pt x="84828" y="214686"/>
                </a:lnTo>
                <a:lnTo>
                  <a:pt x="128245" y="196494"/>
                </a:lnTo>
                <a:lnTo>
                  <a:pt x="172298" y="179069"/>
                </a:lnTo>
                <a:lnTo>
                  <a:pt x="216964" y="162418"/>
                </a:lnTo>
                <a:lnTo>
                  <a:pt x="262217" y="146545"/>
                </a:lnTo>
                <a:lnTo>
                  <a:pt x="308034" y="131455"/>
                </a:lnTo>
                <a:lnTo>
                  <a:pt x="354391" y="117155"/>
                </a:lnTo>
                <a:lnTo>
                  <a:pt x="401262" y="103648"/>
                </a:lnTo>
                <a:lnTo>
                  <a:pt x="448625" y="90942"/>
                </a:lnTo>
                <a:lnTo>
                  <a:pt x="496454" y="79040"/>
                </a:lnTo>
                <a:lnTo>
                  <a:pt x="544726" y="67949"/>
                </a:lnTo>
                <a:lnTo>
                  <a:pt x="593416" y="57674"/>
                </a:lnTo>
                <a:lnTo>
                  <a:pt x="642501" y="48219"/>
                </a:lnTo>
                <a:lnTo>
                  <a:pt x="691954" y="39591"/>
                </a:lnTo>
                <a:lnTo>
                  <a:pt x="741754" y="31794"/>
                </a:lnTo>
                <a:lnTo>
                  <a:pt x="791875" y="24835"/>
                </a:lnTo>
                <a:lnTo>
                  <a:pt x="842292" y="18717"/>
                </a:lnTo>
                <a:lnTo>
                  <a:pt x="892983" y="13447"/>
                </a:lnTo>
                <a:lnTo>
                  <a:pt x="943922" y="9031"/>
                </a:lnTo>
                <a:lnTo>
                  <a:pt x="995086" y="5472"/>
                </a:lnTo>
                <a:lnTo>
                  <a:pt x="1046449" y="2777"/>
                </a:lnTo>
                <a:lnTo>
                  <a:pt x="1097989" y="951"/>
                </a:lnTo>
                <a:lnTo>
                  <a:pt x="1149680" y="0"/>
                </a:lnTo>
              </a:path>
            </a:pathLst>
          </a:custGeom>
          <a:ln w="34290">
            <a:solidFill>
              <a:srgbClr val="4C9EC1"/>
            </a:solidFill>
            <a:prstDash val="dash"/>
          </a:ln>
        </p:spPr>
        <p:txBody>
          <a:bodyPr wrap="square" lIns="0" tIns="0" rIns="0" bIns="0" rtlCol="0"/>
          <a:lstStyle/>
          <a:p>
            <a:endParaRPr/>
          </a:p>
        </p:txBody>
      </p:sp>
      <p:sp>
        <p:nvSpPr>
          <p:cNvPr id="8" name="object 35">
            <a:extLst>
              <a:ext uri="{FF2B5EF4-FFF2-40B4-BE49-F238E27FC236}">
                <a16:creationId xmlns:a16="http://schemas.microsoft.com/office/drawing/2014/main" id="{F7365DC8-60ED-44A4-AAD1-603314CEC3DA}"/>
              </a:ext>
            </a:extLst>
          </p:cNvPr>
          <p:cNvSpPr/>
          <p:nvPr/>
        </p:nvSpPr>
        <p:spPr>
          <a:xfrm>
            <a:off x="2784783" y="2884054"/>
            <a:ext cx="4600240" cy="0"/>
          </a:xfrm>
          <a:custGeom>
            <a:avLst/>
            <a:gdLst/>
            <a:ahLst/>
            <a:cxnLst/>
            <a:rect l="l" t="t" r="r" b="b"/>
            <a:pathLst>
              <a:path w="2463800">
                <a:moveTo>
                  <a:pt x="2463177" y="0"/>
                </a:moveTo>
                <a:lnTo>
                  <a:pt x="0" y="0"/>
                </a:lnTo>
              </a:path>
            </a:pathLst>
          </a:custGeom>
          <a:ln w="8229">
            <a:solidFill>
              <a:srgbClr val="323031"/>
            </a:solidFill>
            <a:prstDash val="sysDash"/>
          </a:ln>
        </p:spPr>
        <p:txBody>
          <a:bodyPr wrap="square" lIns="0" tIns="0" rIns="0" bIns="0" rtlCol="0"/>
          <a:lstStyle/>
          <a:p>
            <a:endParaRPr/>
          </a:p>
        </p:txBody>
      </p:sp>
      <p:sp>
        <p:nvSpPr>
          <p:cNvPr id="9" name="object 36">
            <a:extLst>
              <a:ext uri="{FF2B5EF4-FFF2-40B4-BE49-F238E27FC236}">
                <a16:creationId xmlns:a16="http://schemas.microsoft.com/office/drawing/2014/main" id="{B5A3532B-22E8-4730-90F4-62F883E95D39}"/>
              </a:ext>
            </a:extLst>
          </p:cNvPr>
          <p:cNvSpPr/>
          <p:nvPr/>
        </p:nvSpPr>
        <p:spPr>
          <a:xfrm>
            <a:off x="3209475" y="3353879"/>
            <a:ext cx="1798597" cy="1472551"/>
          </a:xfrm>
          <a:custGeom>
            <a:avLst/>
            <a:gdLst/>
            <a:ahLst/>
            <a:cxnLst/>
            <a:rect l="l" t="t" r="r" b="b"/>
            <a:pathLst>
              <a:path w="963295" h="788670">
                <a:moveTo>
                  <a:pt x="0" y="788060"/>
                </a:moveTo>
                <a:lnTo>
                  <a:pt x="17176" y="749769"/>
                </a:lnTo>
                <a:lnTo>
                  <a:pt x="36155" y="711941"/>
                </a:lnTo>
                <a:lnTo>
                  <a:pt x="56909" y="674600"/>
                </a:lnTo>
                <a:lnTo>
                  <a:pt x="79411" y="637766"/>
                </a:lnTo>
                <a:lnTo>
                  <a:pt x="103635" y="601462"/>
                </a:lnTo>
                <a:lnTo>
                  <a:pt x="129555" y="565709"/>
                </a:lnTo>
                <a:lnTo>
                  <a:pt x="157143" y="530530"/>
                </a:lnTo>
                <a:lnTo>
                  <a:pt x="186373" y="495945"/>
                </a:lnTo>
                <a:lnTo>
                  <a:pt x="217218" y="461977"/>
                </a:lnTo>
                <a:lnTo>
                  <a:pt x="249653" y="428647"/>
                </a:lnTo>
                <a:lnTo>
                  <a:pt x="283649" y="395978"/>
                </a:lnTo>
                <a:lnTo>
                  <a:pt x="319181" y="363991"/>
                </a:lnTo>
                <a:lnTo>
                  <a:pt x="356222" y="332708"/>
                </a:lnTo>
                <a:lnTo>
                  <a:pt x="394745" y="302150"/>
                </a:lnTo>
                <a:lnTo>
                  <a:pt x="434724" y="272340"/>
                </a:lnTo>
                <a:lnTo>
                  <a:pt x="476132" y="243299"/>
                </a:lnTo>
                <a:lnTo>
                  <a:pt x="518942" y="215050"/>
                </a:lnTo>
                <a:lnTo>
                  <a:pt x="563128" y="187613"/>
                </a:lnTo>
                <a:lnTo>
                  <a:pt x="608663" y="161011"/>
                </a:lnTo>
                <a:lnTo>
                  <a:pt x="655521" y="135266"/>
                </a:lnTo>
                <a:lnTo>
                  <a:pt x="703675" y="110398"/>
                </a:lnTo>
                <a:lnTo>
                  <a:pt x="753098" y="86431"/>
                </a:lnTo>
                <a:lnTo>
                  <a:pt x="803764" y="63386"/>
                </a:lnTo>
                <a:lnTo>
                  <a:pt x="855646" y="41284"/>
                </a:lnTo>
                <a:lnTo>
                  <a:pt x="908717" y="20148"/>
                </a:lnTo>
                <a:lnTo>
                  <a:pt x="962952" y="0"/>
                </a:lnTo>
              </a:path>
            </a:pathLst>
          </a:custGeom>
          <a:ln w="34290">
            <a:solidFill>
              <a:srgbClr val="9EC1E5"/>
            </a:solidFill>
          </a:ln>
        </p:spPr>
        <p:txBody>
          <a:bodyPr wrap="square" lIns="0" tIns="0" rIns="0" bIns="0" rtlCol="0"/>
          <a:lstStyle/>
          <a:p>
            <a:endParaRPr/>
          </a:p>
        </p:txBody>
      </p:sp>
      <p:sp>
        <p:nvSpPr>
          <p:cNvPr id="18" name="object 45">
            <a:extLst>
              <a:ext uri="{FF2B5EF4-FFF2-40B4-BE49-F238E27FC236}">
                <a16:creationId xmlns:a16="http://schemas.microsoft.com/office/drawing/2014/main" id="{B64A2914-C9CE-471C-9F47-A1310E258357}"/>
              </a:ext>
            </a:extLst>
          </p:cNvPr>
          <p:cNvSpPr/>
          <p:nvPr/>
        </p:nvSpPr>
        <p:spPr>
          <a:xfrm>
            <a:off x="1728591" y="2417243"/>
            <a:ext cx="768131" cy="835274"/>
          </a:xfrm>
          <a:prstGeom prst="rect">
            <a:avLst/>
          </a:prstGeom>
          <a:blipFill>
            <a:blip r:embed="rId2" cstate="print"/>
            <a:stretch>
              <a:fillRect/>
            </a:stretch>
          </a:blipFill>
        </p:spPr>
        <p:txBody>
          <a:bodyPr wrap="square" lIns="0" tIns="0" rIns="0" bIns="0" rtlCol="0"/>
          <a:lstStyle/>
          <a:p>
            <a:endParaRPr/>
          </a:p>
        </p:txBody>
      </p:sp>
      <p:sp>
        <p:nvSpPr>
          <p:cNvPr id="19" name="object 46">
            <a:extLst>
              <a:ext uri="{FF2B5EF4-FFF2-40B4-BE49-F238E27FC236}">
                <a16:creationId xmlns:a16="http://schemas.microsoft.com/office/drawing/2014/main" id="{BE615811-89C0-4652-8DA0-D43389EBD52A}"/>
              </a:ext>
            </a:extLst>
          </p:cNvPr>
          <p:cNvSpPr/>
          <p:nvPr/>
        </p:nvSpPr>
        <p:spPr>
          <a:xfrm>
            <a:off x="8181815" y="5873627"/>
            <a:ext cx="1447918" cy="161507"/>
          </a:xfrm>
          <a:prstGeom prst="rect">
            <a:avLst/>
          </a:prstGeom>
          <a:blipFill>
            <a:blip r:embed="rId3" cstate="print"/>
            <a:stretch>
              <a:fillRect/>
            </a:stretch>
          </a:blipFill>
        </p:spPr>
        <p:txBody>
          <a:bodyPr wrap="square" lIns="0" tIns="0" rIns="0" bIns="0" rtlCol="0"/>
          <a:lstStyle/>
          <a:p>
            <a:endParaRPr/>
          </a:p>
        </p:txBody>
      </p:sp>
      <p:sp>
        <p:nvSpPr>
          <p:cNvPr id="20" name="object 47">
            <a:extLst>
              <a:ext uri="{FF2B5EF4-FFF2-40B4-BE49-F238E27FC236}">
                <a16:creationId xmlns:a16="http://schemas.microsoft.com/office/drawing/2014/main" id="{9F054F9E-CC45-4F21-A882-4538FB8366EB}"/>
              </a:ext>
            </a:extLst>
          </p:cNvPr>
          <p:cNvSpPr/>
          <p:nvPr/>
        </p:nvSpPr>
        <p:spPr>
          <a:xfrm>
            <a:off x="3100431" y="6200495"/>
            <a:ext cx="1319605" cy="0"/>
          </a:xfrm>
          <a:custGeom>
            <a:avLst/>
            <a:gdLst/>
            <a:ahLst/>
            <a:cxnLst/>
            <a:rect l="l" t="t" r="r" b="b"/>
            <a:pathLst>
              <a:path w="706755">
                <a:moveTo>
                  <a:pt x="706297" y="0"/>
                </a:moveTo>
                <a:lnTo>
                  <a:pt x="0" y="0"/>
                </a:lnTo>
              </a:path>
            </a:pathLst>
          </a:custGeom>
          <a:ln w="11430">
            <a:solidFill>
              <a:srgbClr val="0075A8"/>
            </a:solidFill>
          </a:ln>
        </p:spPr>
        <p:txBody>
          <a:bodyPr wrap="square" lIns="0" tIns="0" rIns="0" bIns="0" rtlCol="0"/>
          <a:lstStyle/>
          <a:p>
            <a:endParaRPr/>
          </a:p>
        </p:txBody>
      </p:sp>
      <p:sp>
        <p:nvSpPr>
          <p:cNvPr id="21" name="object 48">
            <a:extLst>
              <a:ext uri="{FF2B5EF4-FFF2-40B4-BE49-F238E27FC236}">
                <a16:creationId xmlns:a16="http://schemas.microsoft.com/office/drawing/2014/main" id="{03BBFED9-CF87-48C3-9E1F-21446D5DD710}"/>
              </a:ext>
            </a:extLst>
          </p:cNvPr>
          <p:cNvSpPr/>
          <p:nvPr/>
        </p:nvSpPr>
        <p:spPr>
          <a:xfrm>
            <a:off x="3100427" y="6125795"/>
            <a:ext cx="128048" cy="149389"/>
          </a:xfrm>
          <a:custGeom>
            <a:avLst/>
            <a:gdLst/>
            <a:ahLst/>
            <a:cxnLst/>
            <a:rect l="l" t="t" r="r" b="b"/>
            <a:pathLst>
              <a:path w="68580" h="80009">
                <a:moveTo>
                  <a:pt x="68580" y="0"/>
                </a:moveTo>
                <a:lnTo>
                  <a:pt x="0" y="40005"/>
                </a:lnTo>
                <a:lnTo>
                  <a:pt x="68580" y="80010"/>
                </a:lnTo>
              </a:path>
            </a:pathLst>
          </a:custGeom>
          <a:ln w="11430">
            <a:solidFill>
              <a:srgbClr val="0075A8"/>
            </a:solidFill>
          </a:ln>
        </p:spPr>
        <p:txBody>
          <a:bodyPr wrap="square" lIns="0" tIns="0" rIns="0" bIns="0" rtlCol="0"/>
          <a:lstStyle/>
          <a:p>
            <a:endParaRPr/>
          </a:p>
        </p:txBody>
      </p:sp>
      <p:sp>
        <p:nvSpPr>
          <p:cNvPr id="22" name="object 49">
            <a:extLst>
              <a:ext uri="{FF2B5EF4-FFF2-40B4-BE49-F238E27FC236}">
                <a16:creationId xmlns:a16="http://schemas.microsoft.com/office/drawing/2014/main" id="{076BFB34-5734-495B-B502-C49D4F9AE7D0}"/>
              </a:ext>
            </a:extLst>
          </p:cNvPr>
          <p:cNvSpPr/>
          <p:nvPr/>
        </p:nvSpPr>
        <p:spPr>
          <a:xfrm>
            <a:off x="4291131" y="6125795"/>
            <a:ext cx="128048" cy="149389"/>
          </a:xfrm>
          <a:custGeom>
            <a:avLst/>
            <a:gdLst/>
            <a:ahLst/>
            <a:cxnLst/>
            <a:rect l="l" t="t" r="r" b="b"/>
            <a:pathLst>
              <a:path w="68580" h="80009">
                <a:moveTo>
                  <a:pt x="0" y="80010"/>
                </a:moveTo>
                <a:lnTo>
                  <a:pt x="68580" y="40005"/>
                </a:lnTo>
                <a:lnTo>
                  <a:pt x="0" y="0"/>
                </a:lnTo>
              </a:path>
            </a:pathLst>
          </a:custGeom>
          <a:ln w="11430">
            <a:solidFill>
              <a:srgbClr val="0075A8"/>
            </a:solidFill>
          </a:ln>
        </p:spPr>
        <p:txBody>
          <a:bodyPr wrap="square" lIns="0" tIns="0" rIns="0" bIns="0" rtlCol="0"/>
          <a:lstStyle/>
          <a:p>
            <a:endParaRPr/>
          </a:p>
        </p:txBody>
      </p:sp>
      <p:sp>
        <p:nvSpPr>
          <p:cNvPr id="23" name="object 50">
            <a:extLst>
              <a:ext uri="{FF2B5EF4-FFF2-40B4-BE49-F238E27FC236}">
                <a16:creationId xmlns:a16="http://schemas.microsoft.com/office/drawing/2014/main" id="{71BDCF58-A54D-4501-B684-32071DEE2D55}"/>
              </a:ext>
            </a:extLst>
          </p:cNvPr>
          <p:cNvSpPr/>
          <p:nvPr/>
        </p:nvSpPr>
        <p:spPr>
          <a:xfrm>
            <a:off x="2905151" y="3355274"/>
            <a:ext cx="4095162" cy="24898"/>
          </a:xfrm>
          <a:custGeom>
            <a:avLst/>
            <a:gdLst/>
            <a:ahLst/>
            <a:cxnLst/>
            <a:rect l="l" t="t" r="r" b="b"/>
            <a:pathLst>
              <a:path w="2193290" h="13334">
                <a:moveTo>
                  <a:pt x="2193112" y="0"/>
                </a:moveTo>
                <a:lnTo>
                  <a:pt x="0" y="12839"/>
                </a:lnTo>
              </a:path>
            </a:pathLst>
          </a:custGeom>
          <a:ln w="8229">
            <a:solidFill>
              <a:srgbClr val="323031"/>
            </a:solidFill>
            <a:prstDash val="sysDash"/>
          </a:ln>
        </p:spPr>
        <p:txBody>
          <a:bodyPr wrap="square" lIns="0" tIns="0" rIns="0" bIns="0" rtlCol="0"/>
          <a:lstStyle/>
          <a:p>
            <a:endParaRPr/>
          </a:p>
        </p:txBody>
      </p:sp>
      <p:sp>
        <p:nvSpPr>
          <p:cNvPr id="24" name="object 51">
            <a:extLst>
              <a:ext uri="{FF2B5EF4-FFF2-40B4-BE49-F238E27FC236}">
                <a16:creationId xmlns:a16="http://schemas.microsoft.com/office/drawing/2014/main" id="{C99F8BF5-CB76-4302-A865-D209A551EA4D}"/>
              </a:ext>
            </a:extLst>
          </p:cNvPr>
          <p:cNvSpPr/>
          <p:nvPr/>
        </p:nvSpPr>
        <p:spPr>
          <a:xfrm>
            <a:off x="4460310" y="6200495"/>
            <a:ext cx="2550287" cy="0"/>
          </a:xfrm>
          <a:custGeom>
            <a:avLst/>
            <a:gdLst/>
            <a:ahLst/>
            <a:cxnLst/>
            <a:rect l="l" t="t" r="r" b="b"/>
            <a:pathLst>
              <a:path w="1365885">
                <a:moveTo>
                  <a:pt x="1365758" y="0"/>
                </a:moveTo>
                <a:lnTo>
                  <a:pt x="0" y="0"/>
                </a:lnTo>
              </a:path>
            </a:pathLst>
          </a:custGeom>
          <a:ln w="11430">
            <a:solidFill>
              <a:srgbClr val="0075A8"/>
            </a:solidFill>
          </a:ln>
        </p:spPr>
        <p:txBody>
          <a:bodyPr wrap="square" lIns="0" tIns="0" rIns="0" bIns="0" rtlCol="0"/>
          <a:lstStyle/>
          <a:p>
            <a:endParaRPr/>
          </a:p>
        </p:txBody>
      </p:sp>
      <p:sp>
        <p:nvSpPr>
          <p:cNvPr id="25" name="object 52">
            <a:extLst>
              <a:ext uri="{FF2B5EF4-FFF2-40B4-BE49-F238E27FC236}">
                <a16:creationId xmlns:a16="http://schemas.microsoft.com/office/drawing/2014/main" id="{27C351EF-D005-4C88-8E5E-0F3EEFF04186}"/>
              </a:ext>
            </a:extLst>
          </p:cNvPr>
          <p:cNvSpPr/>
          <p:nvPr/>
        </p:nvSpPr>
        <p:spPr>
          <a:xfrm>
            <a:off x="4460296" y="6125795"/>
            <a:ext cx="128048" cy="149389"/>
          </a:xfrm>
          <a:custGeom>
            <a:avLst/>
            <a:gdLst/>
            <a:ahLst/>
            <a:cxnLst/>
            <a:rect l="l" t="t" r="r" b="b"/>
            <a:pathLst>
              <a:path w="68579" h="80009">
                <a:moveTo>
                  <a:pt x="68580" y="0"/>
                </a:moveTo>
                <a:lnTo>
                  <a:pt x="0" y="40005"/>
                </a:lnTo>
                <a:lnTo>
                  <a:pt x="68580" y="80010"/>
                </a:lnTo>
              </a:path>
            </a:pathLst>
          </a:custGeom>
          <a:ln w="11430">
            <a:solidFill>
              <a:srgbClr val="0075A8"/>
            </a:solidFill>
          </a:ln>
        </p:spPr>
        <p:txBody>
          <a:bodyPr wrap="square" lIns="0" tIns="0" rIns="0" bIns="0" rtlCol="0"/>
          <a:lstStyle/>
          <a:p>
            <a:endParaRPr/>
          </a:p>
        </p:txBody>
      </p:sp>
      <p:sp>
        <p:nvSpPr>
          <p:cNvPr id="26" name="object 53">
            <a:extLst>
              <a:ext uri="{FF2B5EF4-FFF2-40B4-BE49-F238E27FC236}">
                <a16:creationId xmlns:a16="http://schemas.microsoft.com/office/drawing/2014/main" id="{339A7558-FC63-4DC1-9832-7570901DE018}"/>
              </a:ext>
            </a:extLst>
          </p:cNvPr>
          <p:cNvSpPr/>
          <p:nvPr/>
        </p:nvSpPr>
        <p:spPr>
          <a:xfrm>
            <a:off x="6882299" y="6125795"/>
            <a:ext cx="128048" cy="149389"/>
          </a:xfrm>
          <a:custGeom>
            <a:avLst/>
            <a:gdLst/>
            <a:ahLst/>
            <a:cxnLst/>
            <a:rect l="l" t="t" r="r" b="b"/>
            <a:pathLst>
              <a:path w="68579" h="80009">
                <a:moveTo>
                  <a:pt x="0" y="80010"/>
                </a:moveTo>
                <a:lnTo>
                  <a:pt x="68579" y="40005"/>
                </a:lnTo>
                <a:lnTo>
                  <a:pt x="0" y="0"/>
                </a:lnTo>
              </a:path>
            </a:pathLst>
          </a:custGeom>
          <a:ln w="11430">
            <a:solidFill>
              <a:srgbClr val="0075A8"/>
            </a:solidFill>
          </a:ln>
        </p:spPr>
        <p:txBody>
          <a:bodyPr wrap="square" lIns="0" tIns="0" rIns="0" bIns="0" rtlCol="0"/>
          <a:lstStyle/>
          <a:p>
            <a:endParaRPr/>
          </a:p>
        </p:txBody>
      </p:sp>
      <p:sp>
        <p:nvSpPr>
          <p:cNvPr id="27" name="object 54">
            <a:extLst>
              <a:ext uri="{FF2B5EF4-FFF2-40B4-BE49-F238E27FC236}">
                <a16:creationId xmlns:a16="http://schemas.microsoft.com/office/drawing/2014/main" id="{C247F90E-45C3-4E88-92FB-DE46C9E6CCFC}"/>
              </a:ext>
            </a:extLst>
          </p:cNvPr>
          <p:cNvSpPr/>
          <p:nvPr/>
        </p:nvSpPr>
        <p:spPr>
          <a:xfrm>
            <a:off x="3539330" y="6274271"/>
            <a:ext cx="547693" cy="182088"/>
          </a:xfrm>
          <a:prstGeom prst="rect">
            <a:avLst/>
          </a:prstGeom>
          <a:blipFill>
            <a:blip r:embed="rId4" cstate="print"/>
            <a:stretch>
              <a:fillRect/>
            </a:stretch>
          </a:blipFill>
        </p:spPr>
        <p:txBody>
          <a:bodyPr wrap="square" lIns="0" tIns="0" rIns="0" bIns="0" rtlCol="0"/>
          <a:lstStyle/>
          <a:p>
            <a:endParaRPr/>
          </a:p>
        </p:txBody>
      </p:sp>
      <p:sp>
        <p:nvSpPr>
          <p:cNvPr id="28" name="object 55">
            <a:extLst>
              <a:ext uri="{FF2B5EF4-FFF2-40B4-BE49-F238E27FC236}">
                <a16:creationId xmlns:a16="http://schemas.microsoft.com/office/drawing/2014/main" id="{5249E1E5-BF2E-4274-BBF7-69D43CE27495}"/>
              </a:ext>
            </a:extLst>
          </p:cNvPr>
          <p:cNvSpPr/>
          <p:nvPr/>
        </p:nvSpPr>
        <p:spPr>
          <a:xfrm>
            <a:off x="5417717" y="6274276"/>
            <a:ext cx="444536" cy="182071"/>
          </a:xfrm>
          <a:prstGeom prst="rect">
            <a:avLst/>
          </a:prstGeom>
          <a:blipFill>
            <a:blip r:embed="rId5" cstate="print"/>
            <a:stretch>
              <a:fillRect/>
            </a:stretch>
          </a:blipFill>
        </p:spPr>
        <p:txBody>
          <a:bodyPr wrap="square" lIns="0" tIns="0" rIns="0" bIns="0" rtlCol="0"/>
          <a:lstStyle/>
          <a:p>
            <a:endParaRPr/>
          </a:p>
        </p:txBody>
      </p:sp>
      <p:sp>
        <p:nvSpPr>
          <p:cNvPr id="29" name="object 56">
            <a:extLst>
              <a:ext uri="{FF2B5EF4-FFF2-40B4-BE49-F238E27FC236}">
                <a16:creationId xmlns:a16="http://schemas.microsoft.com/office/drawing/2014/main" id="{393BE639-79CC-49DF-9972-C95500443DB8}"/>
              </a:ext>
            </a:extLst>
          </p:cNvPr>
          <p:cNvSpPr/>
          <p:nvPr/>
        </p:nvSpPr>
        <p:spPr>
          <a:xfrm>
            <a:off x="4975513" y="3401377"/>
            <a:ext cx="1432762" cy="2489949"/>
          </a:xfrm>
          <a:prstGeom prst="rect">
            <a:avLst/>
          </a:prstGeom>
          <a:blipFill>
            <a:blip r:embed="rId6" cstate="print"/>
            <a:stretch>
              <a:fillRect/>
            </a:stretch>
          </a:blipFill>
        </p:spPr>
        <p:txBody>
          <a:bodyPr wrap="square" lIns="0" tIns="0" rIns="0" bIns="0" rtlCol="0"/>
          <a:lstStyle/>
          <a:p>
            <a:endParaRPr/>
          </a:p>
        </p:txBody>
      </p:sp>
      <p:sp>
        <p:nvSpPr>
          <p:cNvPr id="30" name="object 57">
            <a:extLst>
              <a:ext uri="{FF2B5EF4-FFF2-40B4-BE49-F238E27FC236}">
                <a16:creationId xmlns:a16="http://schemas.microsoft.com/office/drawing/2014/main" id="{334249CA-6188-46C3-BA8A-D7F63AD715EE}"/>
              </a:ext>
            </a:extLst>
          </p:cNvPr>
          <p:cNvSpPr/>
          <p:nvPr/>
        </p:nvSpPr>
        <p:spPr>
          <a:xfrm>
            <a:off x="7019634" y="2901981"/>
            <a:ext cx="1908562" cy="3008950"/>
          </a:xfrm>
          <a:prstGeom prst="rect">
            <a:avLst/>
          </a:prstGeom>
          <a:blipFill>
            <a:blip r:embed="rId7" cstate="print"/>
            <a:stretch>
              <a:fillRect/>
            </a:stretch>
          </a:blipFill>
        </p:spPr>
        <p:txBody>
          <a:bodyPr wrap="square" lIns="0" tIns="0" rIns="0" bIns="0" rtlCol="0"/>
          <a:lstStyle/>
          <a:p>
            <a:endParaRPr dirty="0"/>
          </a:p>
        </p:txBody>
      </p:sp>
      <p:sp>
        <p:nvSpPr>
          <p:cNvPr id="31" name="object 58">
            <a:extLst>
              <a:ext uri="{FF2B5EF4-FFF2-40B4-BE49-F238E27FC236}">
                <a16:creationId xmlns:a16="http://schemas.microsoft.com/office/drawing/2014/main" id="{26F50D65-7CF3-4F76-89AF-1D5B5C5C412F}"/>
              </a:ext>
            </a:extLst>
          </p:cNvPr>
          <p:cNvSpPr/>
          <p:nvPr/>
        </p:nvSpPr>
        <p:spPr>
          <a:xfrm>
            <a:off x="5120387" y="2548570"/>
            <a:ext cx="478143" cy="496187"/>
          </a:xfrm>
          <a:prstGeom prst="rect">
            <a:avLst/>
          </a:prstGeom>
          <a:blipFill>
            <a:blip r:embed="rId8" cstate="print"/>
            <a:stretch>
              <a:fillRect/>
            </a:stretch>
          </a:blipFill>
        </p:spPr>
        <p:txBody>
          <a:bodyPr wrap="square" lIns="0" tIns="0" rIns="0" bIns="0" rtlCol="0"/>
          <a:lstStyle/>
          <a:p>
            <a:endParaRPr/>
          </a:p>
        </p:txBody>
      </p:sp>
      <p:sp>
        <p:nvSpPr>
          <p:cNvPr id="32" name="object 59">
            <a:extLst>
              <a:ext uri="{FF2B5EF4-FFF2-40B4-BE49-F238E27FC236}">
                <a16:creationId xmlns:a16="http://schemas.microsoft.com/office/drawing/2014/main" id="{BB136F40-BC0B-44C4-80FD-30D08497D111}"/>
              </a:ext>
            </a:extLst>
          </p:cNvPr>
          <p:cNvSpPr/>
          <p:nvPr/>
        </p:nvSpPr>
        <p:spPr>
          <a:xfrm>
            <a:off x="3707654" y="2226473"/>
            <a:ext cx="2161885" cy="460900"/>
          </a:xfrm>
          <a:prstGeom prst="rect">
            <a:avLst/>
          </a:prstGeom>
          <a:blipFill>
            <a:blip r:embed="rId9" cstate="print"/>
            <a:stretch>
              <a:fillRect/>
            </a:stretch>
          </a:blipFill>
        </p:spPr>
        <p:txBody>
          <a:bodyPr wrap="square" lIns="0" tIns="0" rIns="0" bIns="0" rtlCol="0"/>
          <a:lstStyle/>
          <a:p>
            <a:endParaRPr/>
          </a:p>
        </p:txBody>
      </p:sp>
      <p:sp>
        <p:nvSpPr>
          <p:cNvPr id="35" name="TextBox 34">
            <a:extLst>
              <a:ext uri="{FF2B5EF4-FFF2-40B4-BE49-F238E27FC236}">
                <a16:creationId xmlns:a16="http://schemas.microsoft.com/office/drawing/2014/main" id="{6E1BFFDA-DBD3-40E6-BB57-D0F5E10E437C}"/>
              </a:ext>
            </a:extLst>
          </p:cNvPr>
          <p:cNvSpPr txBox="1"/>
          <p:nvPr/>
        </p:nvSpPr>
        <p:spPr>
          <a:xfrm>
            <a:off x="7418408" y="2697722"/>
            <a:ext cx="2345965" cy="400110"/>
          </a:xfrm>
          <a:prstGeom prst="rect">
            <a:avLst/>
          </a:prstGeom>
          <a:noFill/>
        </p:spPr>
        <p:txBody>
          <a:bodyPr wrap="square" rtlCol="0">
            <a:spAutoFit/>
          </a:bodyPr>
          <a:lstStyle/>
          <a:p>
            <a:r>
              <a:rPr lang="en-CA" sz="2000" dirty="0"/>
              <a:t>Lossless</a:t>
            </a:r>
          </a:p>
        </p:txBody>
      </p:sp>
    </p:spTree>
    <p:extLst>
      <p:ext uri="{BB962C8B-B14F-4D97-AF65-F5344CB8AC3E}">
        <p14:creationId xmlns:p14="http://schemas.microsoft.com/office/powerpoint/2010/main" val="417461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8</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Unrivalled Color Accuracy</a:t>
            </a:r>
          </a:p>
        </p:txBody>
      </p:sp>
      <p:sp>
        <p:nvSpPr>
          <p:cNvPr id="5" name="object 2">
            <a:extLst>
              <a:ext uri="{FF2B5EF4-FFF2-40B4-BE49-F238E27FC236}">
                <a16:creationId xmlns:a16="http://schemas.microsoft.com/office/drawing/2014/main" id="{0D531139-1E88-43D2-8073-A5B3D66E0B39}"/>
              </a:ext>
            </a:extLst>
          </p:cNvPr>
          <p:cNvSpPr/>
          <p:nvPr/>
        </p:nvSpPr>
        <p:spPr>
          <a:xfrm>
            <a:off x="5867139" y="3171473"/>
            <a:ext cx="5923083" cy="3264102"/>
          </a:xfrm>
          <a:custGeom>
            <a:avLst/>
            <a:gdLst/>
            <a:ahLst/>
            <a:cxnLst/>
            <a:rect l="l" t="t" r="r" b="b"/>
            <a:pathLst>
              <a:path w="5568950" h="2320290">
                <a:moveTo>
                  <a:pt x="0" y="2319782"/>
                </a:moveTo>
                <a:lnTo>
                  <a:pt x="5568696" y="2319782"/>
                </a:lnTo>
                <a:lnTo>
                  <a:pt x="5568696" y="0"/>
                </a:lnTo>
                <a:lnTo>
                  <a:pt x="0" y="0"/>
                </a:lnTo>
                <a:lnTo>
                  <a:pt x="0" y="2319782"/>
                </a:lnTo>
                <a:close/>
              </a:path>
            </a:pathLst>
          </a:custGeom>
          <a:solidFill>
            <a:srgbClr val="E1F4FD"/>
          </a:solidFill>
        </p:spPr>
        <p:txBody>
          <a:bodyPr wrap="square" lIns="0" tIns="0" rIns="0" bIns="0" rtlCol="0"/>
          <a:lstStyle/>
          <a:p>
            <a:endParaRPr/>
          </a:p>
        </p:txBody>
      </p:sp>
      <p:sp>
        <p:nvSpPr>
          <p:cNvPr id="6" name="object 3">
            <a:extLst>
              <a:ext uri="{FF2B5EF4-FFF2-40B4-BE49-F238E27FC236}">
                <a16:creationId xmlns:a16="http://schemas.microsoft.com/office/drawing/2014/main" id="{F4CAD37A-86FB-4A5F-A911-2B30634A1820}"/>
              </a:ext>
            </a:extLst>
          </p:cNvPr>
          <p:cNvSpPr/>
          <p:nvPr/>
        </p:nvSpPr>
        <p:spPr>
          <a:xfrm>
            <a:off x="5957546" y="3248442"/>
            <a:ext cx="3873849" cy="3078188"/>
          </a:xfrm>
          <a:custGeom>
            <a:avLst/>
            <a:gdLst/>
            <a:ahLst/>
            <a:cxnLst/>
            <a:rect l="l" t="t" r="r" b="b"/>
            <a:pathLst>
              <a:path w="3176270" h="2149475">
                <a:moveTo>
                  <a:pt x="0" y="2149322"/>
                </a:moveTo>
                <a:lnTo>
                  <a:pt x="3175977" y="2149322"/>
                </a:lnTo>
                <a:lnTo>
                  <a:pt x="3175977" y="0"/>
                </a:lnTo>
                <a:lnTo>
                  <a:pt x="0" y="0"/>
                </a:lnTo>
                <a:lnTo>
                  <a:pt x="0" y="2149322"/>
                </a:lnTo>
                <a:close/>
              </a:path>
            </a:pathLst>
          </a:custGeom>
          <a:solidFill>
            <a:srgbClr val="FFFFFF"/>
          </a:solidFill>
        </p:spPr>
        <p:txBody>
          <a:bodyPr wrap="square" lIns="0" tIns="0" rIns="0" bIns="0" rtlCol="0"/>
          <a:lstStyle/>
          <a:p>
            <a:endParaRPr/>
          </a:p>
        </p:txBody>
      </p:sp>
      <p:sp>
        <p:nvSpPr>
          <p:cNvPr id="7" name="object 4">
            <a:extLst>
              <a:ext uri="{FF2B5EF4-FFF2-40B4-BE49-F238E27FC236}">
                <a16:creationId xmlns:a16="http://schemas.microsoft.com/office/drawing/2014/main" id="{B05343F8-B280-4A95-9AE3-5481156D4974}"/>
              </a:ext>
            </a:extLst>
          </p:cNvPr>
          <p:cNvSpPr txBox="1"/>
          <p:nvPr/>
        </p:nvSpPr>
        <p:spPr>
          <a:xfrm>
            <a:off x="48484" y="1116853"/>
            <a:ext cx="11610115" cy="1797928"/>
          </a:xfrm>
          <a:prstGeom prst="rect">
            <a:avLst/>
          </a:prstGeom>
        </p:spPr>
        <p:txBody>
          <a:bodyPr vert="horz" wrap="square" lIns="0" tIns="12700" rIns="0" bIns="0" rtlCol="0">
            <a:spAutoFit/>
          </a:bodyPr>
          <a:lstStyle/>
          <a:p>
            <a:pPr marL="2378710" marR="5080">
              <a:spcBef>
                <a:spcPts val="965"/>
              </a:spcBef>
            </a:pPr>
            <a:r>
              <a:rPr lang="en-US" sz="1600" dirty="0">
                <a:solidFill>
                  <a:srgbClr val="00839B"/>
                </a:solidFill>
              </a:rPr>
              <a:t>PCoIP is the only protocol offering seamless transition from content motion to 100% colour accurate display  representation. This ensures that use cases demanding  high colour accuracy can operate at perceptually lossless image quality levels in the dynamic sense while assuring  that RGB values in the host frame buffer are accurately reproduced at the client following motion. The CIE2000 heatmaps below compare PCoIP at Q80 thru Q100 for a frame portion from a dynamic CAD sequence, as  compared to RDP configured for YUV 4:4:4 compression. Once static, the PCoIP heatmap is all white to reflect 100% lossless</a:t>
            </a:r>
            <a:r>
              <a:rPr lang="en-US" sz="2000" dirty="0">
                <a:solidFill>
                  <a:srgbClr val="00839B"/>
                </a:solidFill>
              </a:rPr>
              <a:t>.</a:t>
            </a:r>
          </a:p>
        </p:txBody>
      </p:sp>
      <p:sp>
        <p:nvSpPr>
          <p:cNvPr id="8" name="object 5">
            <a:extLst>
              <a:ext uri="{FF2B5EF4-FFF2-40B4-BE49-F238E27FC236}">
                <a16:creationId xmlns:a16="http://schemas.microsoft.com/office/drawing/2014/main" id="{7601B8A3-0FBD-4665-BD41-0C6E436D1551}"/>
              </a:ext>
            </a:extLst>
          </p:cNvPr>
          <p:cNvSpPr/>
          <p:nvPr/>
        </p:nvSpPr>
        <p:spPr>
          <a:xfrm>
            <a:off x="414479" y="1128490"/>
            <a:ext cx="1785343" cy="1775897"/>
          </a:xfrm>
          <a:prstGeom prst="rect">
            <a:avLst/>
          </a:prstGeom>
          <a:blipFill>
            <a:blip r:embed="rId2" cstate="print"/>
            <a:stretch>
              <a:fillRect/>
            </a:stretch>
          </a:blipFill>
        </p:spPr>
        <p:txBody>
          <a:bodyPr wrap="square" lIns="0" tIns="0" rIns="0" bIns="0" rtlCol="0"/>
          <a:lstStyle/>
          <a:p>
            <a:endParaRPr dirty="0"/>
          </a:p>
        </p:txBody>
      </p:sp>
      <p:sp>
        <p:nvSpPr>
          <p:cNvPr id="9" name="object 6">
            <a:extLst>
              <a:ext uri="{FF2B5EF4-FFF2-40B4-BE49-F238E27FC236}">
                <a16:creationId xmlns:a16="http://schemas.microsoft.com/office/drawing/2014/main" id="{650BAB74-99F2-4585-8760-E183C90DDE61}"/>
              </a:ext>
            </a:extLst>
          </p:cNvPr>
          <p:cNvSpPr txBox="1"/>
          <p:nvPr/>
        </p:nvSpPr>
        <p:spPr>
          <a:xfrm>
            <a:off x="401778" y="3312811"/>
            <a:ext cx="3332915" cy="320601"/>
          </a:xfrm>
          <a:prstGeom prst="rect">
            <a:avLst/>
          </a:prstGeom>
        </p:spPr>
        <p:txBody>
          <a:bodyPr vert="horz" wrap="square" lIns="0" tIns="12700" rIns="0" bIns="0" rtlCol="0">
            <a:spAutoFit/>
          </a:bodyPr>
          <a:lstStyle/>
          <a:p>
            <a:pPr marL="12700">
              <a:spcBef>
                <a:spcPts val="100"/>
              </a:spcBef>
            </a:pPr>
            <a:r>
              <a:rPr sz="2000" b="1" spc="-20" dirty="0">
                <a:solidFill>
                  <a:srgbClr val="0076A9"/>
                </a:solidFill>
                <a:latin typeface="+mj-lt"/>
                <a:cs typeface="Poppins"/>
              </a:rPr>
              <a:t>CIE2000 </a:t>
            </a:r>
            <a:r>
              <a:rPr sz="2000" b="1" spc="-25" dirty="0">
                <a:solidFill>
                  <a:srgbClr val="0076A9"/>
                </a:solidFill>
                <a:latin typeface="+mj-lt"/>
                <a:cs typeface="Poppins"/>
              </a:rPr>
              <a:t>Color</a:t>
            </a:r>
            <a:r>
              <a:rPr sz="2000" b="1" spc="-114" dirty="0">
                <a:solidFill>
                  <a:srgbClr val="0076A9"/>
                </a:solidFill>
                <a:latin typeface="+mj-lt"/>
                <a:cs typeface="Poppins"/>
              </a:rPr>
              <a:t> </a:t>
            </a:r>
            <a:r>
              <a:rPr sz="2000" b="1" spc="-30" dirty="0">
                <a:solidFill>
                  <a:srgbClr val="0076A9"/>
                </a:solidFill>
                <a:latin typeface="+mj-lt"/>
                <a:cs typeface="Poppins"/>
              </a:rPr>
              <a:t>Comparison</a:t>
            </a:r>
            <a:endParaRPr sz="2000" dirty="0">
              <a:latin typeface="+mj-lt"/>
              <a:cs typeface="Poppins"/>
            </a:endParaRPr>
          </a:p>
        </p:txBody>
      </p:sp>
      <p:sp>
        <p:nvSpPr>
          <p:cNvPr id="10" name="object 7">
            <a:extLst>
              <a:ext uri="{FF2B5EF4-FFF2-40B4-BE49-F238E27FC236}">
                <a16:creationId xmlns:a16="http://schemas.microsoft.com/office/drawing/2014/main" id="{95BB0D8D-FD83-4F25-9548-967CFA04A810}"/>
              </a:ext>
            </a:extLst>
          </p:cNvPr>
          <p:cNvSpPr txBox="1"/>
          <p:nvPr/>
        </p:nvSpPr>
        <p:spPr>
          <a:xfrm>
            <a:off x="9468320" y="3269225"/>
            <a:ext cx="2285318" cy="3013646"/>
          </a:xfrm>
          <a:prstGeom prst="rect">
            <a:avLst/>
          </a:prstGeom>
        </p:spPr>
        <p:txBody>
          <a:bodyPr vert="horz" wrap="square" lIns="0" tIns="12700" rIns="0" bIns="0" rtlCol="0">
            <a:spAutoFit/>
          </a:bodyPr>
          <a:lstStyle/>
          <a:p>
            <a:pPr marL="543560">
              <a:spcBef>
                <a:spcPts val="100"/>
              </a:spcBef>
            </a:pPr>
            <a:r>
              <a:rPr lang="en-CA" sz="1500" spc="-5" dirty="0">
                <a:latin typeface="+mj-lt"/>
                <a:cs typeface="Roboto Light"/>
              </a:rPr>
              <a:t>T</a:t>
            </a:r>
            <a:r>
              <a:rPr sz="1500" spc="-5" dirty="0">
                <a:latin typeface="+mj-lt"/>
                <a:cs typeface="Roboto Light"/>
              </a:rPr>
              <a:t>he </a:t>
            </a:r>
            <a:r>
              <a:rPr sz="1500" dirty="0">
                <a:latin typeface="+mj-lt"/>
                <a:cs typeface="Roboto Light"/>
              </a:rPr>
              <a:t>ability </a:t>
            </a:r>
            <a:r>
              <a:rPr sz="1500" spc="-5" dirty="0">
                <a:latin typeface="+mj-lt"/>
                <a:cs typeface="Roboto Light"/>
              </a:rPr>
              <a:t>to scale  continuously to lossless </a:t>
            </a:r>
            <a:r>
              <a:rPr sz="1500" spc="-10" dirty="0">
                <a:latin typeface="+mj-lt"/>
                <a:cs typeface="Roboto Light"/>
              </a:rPr>
              <a:t>fidelity  </a:t>
            </a:r>
            <a:r>
              <a:rPr sz="1500" spc="-5" dirty="0">
                <a:latin typeface="+mj-lt"/>
                <a:cs typeface="Roboto Light"/>
              </a:rPr>
              <a:t>makes </a:t>
            </a:r>
            <a:r>
              <a:rPr sz="1500" dirty="0">
                <a:latin typeface="+mj-lt"/>
                <a:cs typeface="Roboto Light"/>
              </a:rPr>
              <a:t>PCoIP a highly </a:t>
            </a:r>
            <a:r>
              <a:rPr sz="1500" spc="-5" dirty="0">
                <a:latin typeface="+mj-lt"/>
                <a:cs typeface="Roboto Light"/>
              </a:rPr>
              <a:t>suitable  replacement for IP upgrades </a:t>
            </a:r>
            <a:r>
              <a:rPr sz="1500" spc="-10" dirty="0">
                <a:latin typeface="+mj-lt"/>
                <a:cs typeface="Roboto Light"/>
              </a:rPr>
              <a:t>to </a:t>
            </a:r>
            <a:r>
              <a:rPr sz="1500" dirty="0">
                <a:latin typeface="+mj-lt"/>
                <a:cs typeface="Roboto Light"/>
              </a:rPr>
              <a:t>aging KVM </a:t>
            </a:r>
            <a:r>
              <a:rPr sz="1500" spc="-5" dirty="0">
                <a:latin typeface="+mj-lt"/>
                <a:cs typeface="Roboto Light"/>
              </a:rPr>
              <a:t>infrastructure or segregated </a:t>
            </a:r>
            <a:r>
              <a:rPr sz="1500" dirty="0">
                <a:latin typeface="+mj-lt"/>
                <a:cs typeface="Roboto Light"/>
              </a:rPr>
              <a:t>video </a:t>
            </a:r>
            <a:r>
              <a:rPr sz="1500" spc="-5" dirty="0">
                <a:latin typeface="+mj-lt"/>
                <a:cs typeface="Roboto Light"/>
              </a:rPr>
              <a:t>editor networks </a:t>
            </a:r>
            <a:r>
              <a:rPr sz="1500" dirty="0">
                <a:latin typeface="+mj-lt"/>
                <a:cs typeface="Roboto Light"/>
              </a:rPr>
              <a:t>and </a:t>
            </a:r>
            <a:r>
              <a:rPr sz="1500" spc="-5" dirty="0">
                <a:latin typeface="+mj-lt"/>
                <a:cs typeface="Roboto Light"/>
              </a:rPr>
              <a:t>reviewing stations in broadcast</a:t>
            </a:r>
            <a:r>
              <a:rPr sz="1500" spc="-35" dirty="0">
                <a:latin typeface="+mj-lt"/>
                <a:cs typeface="Roboto Light"/>
              </a:rPr>
              <a:t> </a:t>
            </a:r>
            <a:r>
              <a:rPr sz="1500" spc="-5" dirty="0">
                <a:latin typeface="+mj-lt"/>
                <a:cs typeface="Roboto Light"/>
              </a:rPr>
              <a:t>infrastructure.</a:t>
            </a:r>
            <a:endParaRPr sz="1500" dirty="0">
              <a:latin typeface="+mj-lt"/>
              <a:cs typeface="Roboto Light"/>
            </a:endParaRPr>
          </a:p>
        </p:txBody>
      </p:sp>
      <p:grpSp>
        <p:nvGrpSpPr>
          <p:cNvPr id="75" name="Group 74">
            <a:extLst>
              <a:ext uri="{FF2B5EF4-FFF2-40B4-BE49-F238E27FC236}">
                <a16:creationId xmlns:a16="http://schemas.microsoft.com/office/drawing/2014/main" id="{BF1FCA61-2B72-4A47-B3F7-6C283B87F3A0}"/>
              </a:ext>
            </a:extLst>
          </p:cNvPr>
          <p:cNvGrpSpPr/>
          <p:nvPr/>
        </p:nvGrpSpPr>
        <p:grpSpPr>
          <a:xfrm>
            <a:off x="6087612" y="4167812"/>
            <a:ext cx="3568979" cy="1939127"/>
            <a:chOff x="6255691" y="3910955"/>
            <a:chExt cx="3000063" cy="1630019"/>
          </a:xfrm>
        </p:grpSpPr>
        <p:sp>
          <p:nvSpPr>
            <p:cNvPr id="11" name="object 8">
              <a:extLst>
                <a:ext uri="{FF2B5EF4-FFF2-40B4-BE49-F238E27FC236}">
                  <a16:creationId xmlns:a16="http://schemas.microsoft.com/office/drawing/2014/main" id="{42A97B42-537F-42AA-8D34-E4E88B042295}"/>
                </a:ext>
              </a:extLst>
            </p:cNvPr>
            <p:cNvSpPr/>
            <p:nvPr/>
          </p:nvSpPr>
          <p:spPr>
            <a:xfrm>
              <a:off x="6490964" y="3948699"/>
              <a:ext cx="2764790" cy="0"/>
            </a:xfrm>
            <a:custGeom>
              <a:avLst/>
              <a:gdLst/>
              <a:ahLst/>
              <a:cxnLst/>
              <a:rect l="l" t="t" r="r" b="b"/>
              <a:pathLst>
                <a:path w="2764790">
                  <a:moveTo>
                    <a:pt x="0" y="0"/>
                  </a:moveTo>
                  <a:lnTo>
                    <a:pt x="2764675" y="0"/>
                  </a:lnTo>
                </a:path>
              </a:pathLst>
            </a:custGeom>
            <a:ln w="3505">
              <a:solidFill>
                <a:srgbClr val="DCDDDE"/>
              </a:solidFill>
            </a:ln>
          </p:spPr>
          <p:txBody>
            <a:bodyPr wrap="square" lIns="0" tIns="0" rIns="0" bIns="0" rtlCol="0"/>
            <a:lstStyle/>
            <a:p>
              <a:endParaRPr/>
            </a:p>
          </p:txBody>
        </p:sp>
        <p:sp>
          <p:nvSpPr>
            <p:cNvPr id="12" name="object 9">
              <a:extLst>
                <a:ext uri="{FF2B5EF4-FFF2-40B4-BE49-F238E27FC236}">
                  <a16:creationId xmlns:a16="http://schemas.microsoft.com/office/drawing/2014/main" id="{543B037E-44AB-4CC5-96A3-8949EE2D4EFA}"/>
                </a:ext>
              </a:extLst>
            </p:cNvPr>
            <p:cNvSpPr/>
            <p:nvPr/>
          </p:nvSpPr>
          <p:spPr>
            <a:xfrm>
              <a:off x="9065799" y="4244851"/>
              <a:ext cx="189865" cy="0"/>
            </a:xfrm>
            <a:custGeom>
              <a:avLst/>
              <a:gdLst/>
              <a:ahLst/>
              <a:cxnLst/>
              <a:rect l="l" t="t" r="r" b="b"/>
              <a:pathLst>
                <a:path w="189864">
                  <a:moveTo>
                    <a:pt x="0" y="0"/>
                  </a:moveTo>
                  <a:lnTo>
                    <a:pt x="189842" y="0"/>
                  </a:lnTo>
                </a:path>
              </a:pathLst>
            </a:custGeom>
            <a:ln w="3505">
              <a:solidFill>
                <a:srgbClr val="DCDDDE"/>
              </a:solidFill>
            </a:ln>
          </p:spPr>
          <p:txBody>
            <a:bodyPr wrap="square" lIns="0" tIns="0" rIns="0" bIns="0" rtlCol="0"/>
            <a:lstStyle/>
            <a:p>
              <a:endParaRPr/>
            </a:p>
          </p:txBody>
        </p:sp>
        <p:sp>
          <p:nvSpPr>
            <p:cNvPr id="13" name="object 10">
              <a:extLst>
                <a:ext uri="{FF2B5EF4-FFF2-40B4-BE49-F238E27FC236}">
                  <a16:creationId xmlns:a16="http://schemas.microsoft.com/office/drawing/2014/main" id="{61E262A5-2B2A-45EA-BCBF-FF12C13047C3}"/>
                </a:ext>
              </a:extLst>
            </p:cNvPr>
            <p:cNvSpPr/>
            <p:nvPr/>
          </p:nvSpPr>
          <p:spPr>
            <a:xfrm>
              <a:off x="8512624" y="4244851"/>
              <a:ext cx="379730" cy="0"/>
            </a:xfrm>
            <a:custGeom>
              <a:avLst/>
              <a:gdLst/>
              <a:ahLst/>
              <a:cxnLst/>
              <a:rect l="l" t="t" r="r" b="b"/>
              <a:pathLst>
                <a:path w="379729">
                  <a:moveTo>
                    <a:pt x="0" y="0"/>
                  </a:moveTo>
                  <a:lnTo>
                    <a:pt x="379691" y="0"/>
                  </a:lnTo>
                </a:path>
              </a:pathLst>
            </a:custGeom>
            <a:ln w="3505">
              <a:solidFill>
                <a:srgbClr val="DCDDDE"/>
              </a:solidFill>
            </a:ln>
          </p:spPr>
          <p:txBody>
            <a:bodyPr wrap="square" lIns="0" tIns="0" rIns="0" bIns="0" rtlCol="0"/>
            <a:lstStyle/>
            <a:p>
              <a:endParaRPr/>
            </a:p>
          </p:txBody>
        </p:sp>
        <p:sp>
          <p:nvSpPr>
            <p:cNvPr id="14" name="object 11">
              <a:extLst>
                <a:ext uri="{FF2B5EF4-FFF2-40B4-BE49-F238E27FC236}">
                  <a16:creationId xmlns:a16="http://schemas.microsoft.com/office/drawing/2014/main" id="{F629019E-AC7A-45EA-9EFF-801FF4EB4984}"/>
                </a:ext>
              </a:extLst>
            </p:cNvPr>
            <p:cNvSpPr/>
            <p:nvPr/>
          </p:nvSpPr>
          <p:spPr>
            <a:xfrm>
              <a:off x="6490965" y="4244851"/>
              <a:ext cx="1848485" cy="0"/>
            </a:xfrm>
            <a:custGeom>
              <a:avLst/>
              <a:gdLst/>
              <a:ahLst/>
              <a:cxnLst/>
              <a:rect l="l" t="t" r="r" b="b"/>
              <a:pathLst>
                <a:path w="1848485">
                  <a:moveTo>
                    <a:pt x="0" y="0"/>
                  </a:moveTo>
                  <a:lnTo>
                    <a:pt x="1848177" y="0"/>
                  </a:lnTo>
                </a:path>
              </a:pathLst>
            </a:custGeom>
            <a:ln w="3505">
              <a:solidFill>
                <a:srgbClr val="DCDDDE"/>
              </a:solidFill>
            </a:ln>
          </p:spPr>
          <p:txBody>
            <a:bodyPr wrap="square" lIns="0" tIns="0" rIns="0" bIns="0" rtlCol="0"/>
            <a:lstStyle/>
            <a:p>
              <a:endParaRPr/>
            </a:p>
          </p:txBody>
        </p:sp>
        <p:sp>
          <p:nvSpPr>
            <p:cNvPr id="15" name="object 12">
              <a:extLst>
                <a:ext uri="{FF2B5EF4-FFF2-40B4-BE49-F238E27FC236}">
                  <a16:creationId xmlns:a16="http://schemas.microsoft.com/office/drawing/2014/main" id="{CD97ECE0-8519-4480-9D54-FE5821B142F6}"/>
                </a:ext>
              </a:extLst>
            </p:cNvPr>
            <p:cNvSpPr/>
            <p:nvPr/>
          </p:nvSpPr>
          <p:spPr>
            <a:xfrm>
              <a:off x="9065799" y="4541586"/>
              <a:ext cx="189865" cy="0"/>
            </a:xfrm>
            <a:custGeom>
              <a:avLst/>
              <a:gdLst/>
              <a:ahLst/>
              <a:cxnLst/>
              <a:rect l="l" t="t" r="r" b="b"/>
              <a:pathLst>
                <a:path w="189864">
                  <a:moveTo>
                    <a:pt x="0" y="0"/>
                  </a:moveTo>
                  <a:lnTo>
                    <a:pt x="189842" y="0"/>
                  </a:lnTo>
                </a:path>
              </a:pathLst>
            </a:custGeom>
            <a:ln w="3505">
              <a:solidFill>
                <a:srgbClr val="DCDDDE"/>
              </a:solidFill>
            </a:ln>
          </p:spPr>
          <p:txBody>
            <a:bodyPr wrap="square" lIns="0" tIns="0" rIns="0" bIns="0" rtlCol="0"/>
            <a:lstStyle/>
            <a:p>
              <a:endParaRPr/>
            </a:p>
          </p:txBody>
        </p:sp>
        <p:sp>
          <p:nvSpPr>
            <p:cNvPr id="16" name="object 13">
              <a:extLst>
                <a:ext uri="{FF2B5EF4-FFF2-40B4-BE49-F238E27FC236}">
                  <a16:creationId xmlns:a16="http://schemas.microsoft.com/office/drawing/2014/main" id="{C3A644CF-632A-4249-BB0F-EB46DE7E0F4D}"/>
                </a:ext>
              </a:extLst>
            </p:cNvPr>
            <p:cNvSpPr/>
            <p:nvPr/>
          </p:nvSpPr>
          <p:spPr>
            <a:xfrm>
              <a:off x="8512624" y="4541586"/>
              <a:ext cx="379730" cy="0"/>
            </a:xfrm>
            <a:custGeom>
              <a:avLst/>
              <a:gdLst/>
              <a:ahLst/>
              <a:cxnLst/>
              <a:rect l="l" t="t" r="r" b="b"/>
              <a:pathLst>
                <a:path w="379729">
                  <a:moveTo>
                    <a:pt x="0" y="0"/>
                  </a:moveTo>
                  <a:lnTo>
                    <a:pt x="379691" y="0"/>
                  </a:lnTo>
                </a:path>
              </a:pathLst>
            </a:custGeom>
            <a:ln w="3505">
              <a:solidFill>
                <a:srgbClr val="DCDDDE"/>
              </a:solidFill>
            </a:ln>
          </p:spPr>
          <p:txBody>
            <a:bodyPr wrap="square" lIns="0" tIns="0" rIns="0" bIns="0" rtlCol="0"/>
            <a:lstStyle/>
            <a:p>
              <a:endParaRPr/>
            </a:p>
          </p:txBody>
        </p:sp>
        <p:sp>
          <p:nvSpPr>
            <p:cNvPr id="17" name="object 14">
              <a:extLst>
                <a:ext uri="{FF2B5EF4-FFF2-40B4-BE49-F238E27FC236}">
                  <a16:creationId xmlns:a16="http://schemas.microsoft.com/office/drawing/2014/main" id="{DA4C7B0A-8DC1-4E83-8BD1-B7314AAC3519}"/>
                </a:ext>
              </a:extLst>
            </p:cNvPr>
            <p:cNvSpPr/>
            <p:nvPr/>
          </p:nvSpPr>
          <p:spPr>
            <a:xfrm>
              <a:off x="7960048" y="4541586"/>
              <a:ext cx="379095" cy="0"/>
            </a:xfrm>
            <a:custGeom>
              <a:avLst/>
              <a:gdLst/>
              <a:ahLst/>
              <a:cxnLst/>
              <a:rect l="l" t="t" r="r" b="b"/>
              <a:pathLst>
                <a:path w="379095">
                  <a:moveTo>
                    <a:pt x="0" y="0"/>
                  </a:moveTo>
                  <a:lnTo>
                    <a:pt x="379094" y="0"/>
                  </a:lnTo>
                </a:path>
              </a:pathLst>
            </a:custGeom>
            <a:ln w="3505">
              <a:solidFill>
                <a:srgbClr val="DCDDDE"/>
              </a:solidFill>
            </a:ln>
          </p:spPr>
          <p:txBody>
            <a:bodyPr wrap="square" lIns="0" tIns="0" rIns="0" bIns="0" rtlCol="0"/>
            <a:lstStyle/>
            <a:p>
              <a:endParaRPr/>
            </a:p>
          </p:txBody>
        </p:sp>
        <p:sp>
          <p:nvSpPr>
            <p:cNvPr id="18" name="object 15">
              <a:extLst>
                <a:ext uri="{FF2B5EF4-FFF2-40B4-BE49-F238E27FC236}">
                  <a16:creationId xmlns:a16="http://schemas.microsoft.com/office/drawing/2014/main" id="{C13B5200-A220-4307-81AD-5CCC544E4C24}"/>
                </a:ext>
              </a:extLst>
            </p:cNvPr>
            <p:cNvSpPr/>
            <p:nvPr/>
          </p:nvSpPr>
          <p:spPr>
            <a:xfrm>
              <a:off x="7406873" y="4541586"/>
              <a:ext cx="379730" cy="0"/>
            </a:xfrm>
            <a:custGeom>
              <a:avLst/>
              <a:gdLst/>
              <a:ahLst/>
              <a:cxnLst/>
              <a:rect l="l" t="t" r="r" b="b"/>
              <a:pathLst>
                <a:path w="379729">
                  <a:moveTo>
                    <a:pt x="0" y="0"/>
                  </a:moveTo>
                  <a:lnTo>
                    <a:pt x="379691" y="0"/>
                  </a:lnTo>
                </a:path>
              </a:pathLst>
            </a:custGeom>
            <a:ln w="3505">
              <a:solidFill>
                <a:srgbClr val="DCDDDE"/>
              </a:solidFill>
            </a:ln>
          </p:spPr>
          <p:txBody>
            <a:bodyPr wrap="square" lIns="0" tIns="0" rIns="0" bIns="0" rtlCol="0"/>
            <a:lstStyle/>
            <a:p>
              <a:endParaRPr/>
            </a:p>
          </p:txBody>
        </p:sp>
        <p:sp>
          <p:nvSpPr>
            <p:cNvPr id="19" name="object 16">
              <a:extLst>
                <a:ext uri="{FF2B5EF4-FFF2-40B4-BE49-F238E27FC236}">
                  <a16:creationId xmlns:a16="http://schemas.microsoft.com/office/drawing/2014/main" id="{81080F3B-57FD-4DF9-8631-86DEC50C9F4F}"/>
                </a:ext>
              </a:extLst>
            </p:cNvPr>
            <p:cNvSpPr/>
            <p:nvPr/>
          </p:nvSpPr>
          <p:spPr>
            <a:xfrm>
              <a:off x="6490964" y="4541586"/>
              <a:ext cx="742950" cy="0"/>
            </a:xfrm>
            <a:custGeom>
              <a:avLst/>
              <a:gdLst/>
              <a:ahLst/>
              <a:cxnLst/>
              <a:rect l="l" t="t" r="r" b="b"/>
              <a:pathLst>
                <a:path w="742950">
                  <a:moveTo>
                    <a:pt x="0" y="0"/>
                  </a:moveTo>
                  <a:lnTo>
                    <a:pt x="742426" y="0"/>
                  </a:lnTo>
                </a:path>
              </a:pathLst>
            </a:custGeom>
            <a:ln w="3505">
              <a:solidFill>
                <a:srgbClr val="DCDDDE"/>
              </a:solidFill>
            </a:ln>
          </p:spPr>
          <p:txBody>
            <a:bodyPr wrap="square" lIns="0" tIns="0" rIns="0" bIns="0" rtlCol="0"/>
            <a:lstStyle/>
            <a:p>
              <a:endParaRPr/>
            </a:p>
          </p:txBody>
        </p:sp>
        <p:sp>
          <p:nvSpPr>
            <p:cNvPr id="20" name="object 17">
              <a:extLst>
                <a:ext uri="{FF2B5EF4-FFF2-40B4-BE49-F238E27FC236}">
                  <a16:creationId xmlns:a16="http://schemas.microsoft.com/office/drawing/2014/main" id="{751439BF-B990-4AE7-B17D-81C5B18A4472}"/>
                </a:ext>
              </a:extLst>
            </p:cNvPr>
            <p:cNvSpPr/>
            <p:nvPr/>
          </p:nvSpPr>
          <p:spPr>
            <a:xfrm>
              <a:off x="9065799" y="4838321"/>
              <a:ext cx="189865" cy="0"/>
            </a:xfrm>
            <a:custGeom>
              <a:avLst/>
              <a:gdLst/>
              <a:ahLst/>
              <a:cxnLst/>
              <a:rect l="l" t="t" r="r" b="b"/>
              <a:pathLst>
                <a:path w="189864">
                  <a:moveTo>
                    <a:pt x="0" y="0"/>
                  </a:moveTo>
                  <a:lnTo>
                    <a:pt x="189842" y="0"/>
                  </a:lnTo>
                </a:path>
              </a:pathLst>
            </a:custGeom>
            <a:ln w="3505">
              <a:solidFill>
                <a:srgbClr val="DCDDDE"/>
              </a:solidFill>
            </a:ln>
          </p:spPr>
          <p:txBody>
            <a:bodyPr wrap="square" lIns="0" tIns="0" rIns="0" bIns="0" rtlCol="0"/>
            <a:lstStyle/>
            <a:p>
              <a:endParaRPr/>
            </a:p>
          </p:txBody>
        </p:sp>
        <p:sp>
          <p:nvSpPr>
            <p:cNvPr id="21" name="object 18">
              <a:extLst>
                <a:ext uri="{FF2B5EF4-FFF2-40B4-BE49-F238E27FC236}">
                  <a16:creationId xmlns:a16="http://schemas.microsoft.com/office/drawing/2014/main" id="{67F7F0EC-B259-4356-806A-F3EAE46E7F42}"/>
                </a:ext>
              </a:extLst>
            </p:cNvPr>
            <p:cNvSpPr/>
            <p:nvPr/>
          </p:nvSpPr>
          <p:spPr>
            <a:xfrm>
              <a:off x="8512624" y="4838321"/>
              <a:ext cx="379730" cy="0"/>
            </a:xfrm>
            <a:custGeom>
              <a:avLst/>
              <a:gdLst/>
              <a:ahLst/>
              <a:cxnLst/>
              <a:rect l="l" t="t" r="r" b="b"/>
              <a:pathLst>
                <a:path w="379729">
                  <a:moveTo>
                    <a:pt x="0" y="0"/>
                  </a:moveTo>
                  <a:lnTo>
                    <a:pt x="379691" y="0"/>
                  </a:lnTo>
                </a:path>
              </a:pathLst>
            </a:custGeom>
            <a:ln w="3505">
              <a:solidFill>
                <a:srgbClr val="DCDDDE"/>
              </a:solidFill>
            </a:ln>
          </p:spPr>
          <p:txBody>
            <a:bodyPr wrap="square" lIns="0" tIns="0" rIns="0" bIns="0" rtlCol="0"/>
            <a:lstStyle/>
            <a:p>
              <a:endParaRPr/>
            </a:p>
          </p:txBody>
        </p:sp>
        <p:sp>
          <p:nvSpPr>
            <p:cNvPr id="22" name="object 19">
              <a:extLst>
                <a:ext uri="{FF2B5EF4-FFF2-40B4-BE49-F238E27FC236}">
                  <a16:creationId xmlns:a16="http://schemas.microsoft.com/office/drawing/2014/main" id="{5B6D8DA5-E967-4EA5-8B17-BB8B5BE9D8F8}"/>
                </a:ext>
              </a:extLst>
            </p:cNvPr>
            <p:cNvSpPr/>
            <p:nvPr/>
          </p:nvSpPr>
          <p:spPr>
            <a:xfrm>
              <a:off x="7960048" y="4838321"/>
              <a:ext cx="379095" cy="0"/>
            </a:xfrm>
            <a:custGeom>
              <a:avLst/>
              <a:gdLst/>
              <a:ahLst/>
              <a:cxnLst/>
              <a:rect l="l" t="t" r="r" b="b"/>
              <a:pathLst>
                <a:path w="379095">
                  <a:moveTo>
                    <a:pt x="0" y="0"/>
                  </a:moveTo>
                  <a:lnTo>
                    <a:pt x="379094" y="0"/>
                  </a:lnTo>
                </a:path>
              </a:pathLst>
            </a:custGeom>
            <a:ln w="3505">
              <a:solidFill>
                <a:srgbClr val="DCDDDE"/>
              </a:solidFill>
            </a:ln>
          </p:spPr>
          <p:txBody>
            <a:bodyPr wrap="square" lIns="0" tIns="0" rIns="0" bIns="0" rtlCol="0"/>
            <a:lstStyle/>
            <a:p>
              <a:endParaRPr/>
            </a:p>
          </p:txBody>
        </p:sp>
        <p:sp>
          <p:nvSpPr>
            <p:cNvPr id="23" name="object 20">
              <a:extLst>
                <a:ext uri="{FF2B5EF4-FFF2-40B4-BE49-F238E27FC236}">
                  <a16:creationId xmlns:a16="http://schemas.microsoft.com/office/drawing/2014/main" id="{61E1706A-D802-4C82-8470-7D68AF7F3375}"/>
                </a:ext>
              </a:extLst>
            </p:cNvPr>
            <p:cNvSpPr/>
            <p:nvPr/>
          </p:nvSpPr>
          <p:spPr>
            <a:xfrm>
              <a:off x="7406873" y="4838321"/>
              <a:ext cx="379730" cy="0"/>
            </a:xfrm>
            <a:custGeom>
              <a:avLst/>
              <a:gdLst/>
              <a:ahLst/>
              <a:cxnLst/>
              <a:rect l="l" t="t" r="r" b="b"/>
              <a:pathLst>
                <a:path w="379729">
                  <a:moveTo>
                    <a:pt x="0" y="0"/>
                  </a:moveTo>
                  <a:lnTo>
                    <a:pt x="379691" y="0"/>
                  </a:lnTo>
                </a:path>
              </a:pathLst>
            </a:custGeom>
            <a:ln w="3505">
              <a:solidFill>
                <a:srgbClr val="DCDDDE"/>
              </a:solidFill>
            </a:ln>
          </p:spPr>
          <p:txBody>
            <a:bodyPr wrap="square" lIns="0" tIns="0" rIns="0" bIns="0" rtlCol="0"/>
            <a:lstStyle/>
            <a:p>
              <a:endParaRPr/>
            </a:p>
          </p:txBody>
        </p:sp>
        <p:sp>
          <p:nvSpPr>
            <p:cNvPr id="24" name="object 21">
              <a:extLst>
                <a:ext uri="{FF2B5EF4-FFF2-40B4-BE49-F238E27FC236}">
                  <a16:creationId xmlns:a16="http://schemas.microsoft.com/office/drawing/2014/main" id="{76803028-820A-482A-81BC-B6B3AE78A01A}"/>
                </a:ext>
              </a:extLst>
            </p:cNvPr>
            <p:cNvSpPr/>
            <p:nvPr/>
          </p:nvSpPr>
          <p:spPr>
            <a:xfrm>
              <a:off x="6854283" y="4838321"/>
              <a:ext cx="379730" cy="0"/>
            </a:xfrm>
            <a:custGeom>
              <a:avLst/>
              <a:gdLst/>
              <a:ahLst/>
              <a:cxnLst/>
              <a:rect l="l" t="t" r="r" b="b"/>
              <a:pathLst>
                <a:path w="379730">
                  <a:moveTo>
                    <a:pt x="0" y="0"/>
                  </a:moveTo>
                  <a:lnTo>
                    <a:pt x="379107" y="0"/>
                  </a:lnTo>
                </a:path>
              </a:pathLst>
            </a:custGeom>
            <a:ln w="3505">
              <a:solidFill>
                <a:srgbClr val="DCDDDE"/>
              </a:solidFill>
            </a:ln>
          </p:spPr>
          <p:txBody>
            <a:bodyPr wrap="square" lIns="0" tIns="0" rIns="0" bIns="0" rtlCol="0"/>
            <a:lstStyle/>
            <a:p>
              <a:endParaRPr/>
            </a:p>
          </p:txBody>
        </p:sp>
        <p:sp>
          <p:nvSpPr>
            <p:cNvPr id="25" name="object 22">
              <a:extLst>
                <a:ext uri="{FF2B5EF4-FFF2-40B4-BE49-F238E27FC236}">
                  <a16:creationId xmlns:a16="http://schemas.microsoft.com/office/drawing/2014/main" id="{A8620A0D-57E1-4071-9B2A-62EB61C37876}"/>
                </a:ext>
              </a:extLst>
            </p:cNvPr>
            <p:cNvSpPr/>
            <p:nvPr/>
          </p:nvSpPr>
          <p:spPr>
            <a:xfrm>
              <a:off x="6490965" y="4838321"/>
              <a:ext cx="189865" cy="0"/>
            </a:xfrm>
            <a:custGeom>
              <a:avLst/>
              <a:gdLst/>
              <a:ahLst/>
              <a:cxnLst/>
              <a:rect l="l" t="t" r="r" b="b"/>
              <a:pathLst>
                <a:path w="189864">
                  <a:moveTo>
                    <a:pt x="0" y="0"/>
                  </a:moveTo>
                  <a:lnTo>
                    <a:pt x="189837" y="0"/>
                  </a:lnTo>
                </a:path>
              </a:pathLst>
            </a:custGeom>
            <a:ln w="3505">
              <a:solidFill>
                <a:srgbClr val="DCDDDE"/>
              </a:solidFill>
            </a:ln>
          </p:spPr>
          <p:txBody>
            <a:bodyPr wrap="square" lIns="0" tIns="0" rIns="0" bIns="0" rtlCol="0"/>
            <a:lstStyle/>
            <a:p>
              <a:endParaRPr/>
            </a:p>
          </p:txBody>
        </p:sp>
        <p:sp>
          <p:nvSpPr>
            <p:cNvPr id="26" name="object 23">
              <a:extLst>
                <a:ext uri="{FF2B5EF4-FFF2-40B4-BE49-F238E27FC236}">
                  <a16:creationId xmlns:a16="http://schemas.microsoft.com/office/drawing/2014/main" id="{51CD9A91-BF2F-4061-9DAA-346110A52A86}"/>
                </a:ext>
              </a:extLst>
            </p:cNvPr>
            <p:cNvSpPr/>
            <p:nvPr/>
          </p:nvSpPr>
          <p:spPr>
            <a:xfrm>
              <a:off x="6680801" y="4646153"/>
              <a:ext cx="173990" cy="488950"/>
            </a:xfrm>
            <a:custGeom>
              <a:avLst/>
              <a:gdLst/>
              <a:ahLst/>
              <a:cxnLst/>
              <a:rect l="l" t="t" r="r" b="b"/>
              <a:pathLst>
                <a:path w="173989" h="488950">
                  <a:moveTo>
                    <a:pt x="0" y="488911"/>
                  </a:moveTo>
                  <a:lnTo>
                    <a:pt x="173481" y="488911"/>
                  </a:lnTo>
                  <a:lnTo>
                    <a:pt x="173481" y="0"/>
                  </a:lnTo>
                  <a:lnTo>
                    <a:pt x="0" y="0"/>
                  </a:lnTo>
                  <a:lnTo>
                    <a:pt x="0" y="488911"/>
                  </a:lnTo>
                  <a:close/>
                </a:path>
              </a:pathLst>
            </a:custGeom>
            <a:solidFill>
              <a:srgbClr val="B2B4B6"/>
            </a:solidFill>
          </p:spPr>
          <p:txBody>
            <a:bodyPr wrap="square" lIns="0" tIns="0" rIns="0" bIns="0" rtlCol="0"/>
            <a:lstStyle/>
            <a:p>
              <a:endParaRPr/>
            </a:p>
          </p:txBody>
        </p:sp>
        <p:sp>
          <p:nvSpPr>
            <p:cNvPr id="27" name="object 24">
              <a:extLst>
                <a:ext uri="{FF2B5EF4-FFF2-40B4-BE49-F238E27FC236}">
                  <a16:creationId xmlns:a16="http://schemas.microsoft.com/office/drawing/2014/main" id="{EDF6C09B-795B-4893-9048-A4C25A1F4506}"/>
                </a:ext>
              </a:extLst>
            </p:cNvPr>
            <p:cNvSpPr/>
            <p:nvPr/>
          </p:nvSpPr>
          <p:spPr>
            <a:xfrm>
              <a:off x="7233391" y="4529897"/>
              <a:ext cx="173990" cy="605790"/>
            </a:xfrm>
            <a:custGeom>
              <a:avLst/>
              <a:gdLst/>
              <a:ahLst/>
              <a:cxnLst/>
              <a:rect l="l" t="t" r="r" b="b"/>
              <a:pathLst>
                <a:path w="173989" h="605790">
                  <a:moveTo>
                    <a:pt x="0" y="605167"/>
                  </a:moveTo>
                  <a:lnTo>
                    <a:pt x="173481" y="605167"/>
                  </a:lnTo>
                  <a:lnTo>
                    <a:pt x="173481" y="0"/>
                  </a:lnTo>
                  <a:lnTo>
                    <a:pt x="0" y="0"/>
                  </a:lnTo>
                  <a:lnTo>
                    <a:pt x="0" y="605167"/>
                  </a:lnTo>
                  <a:close/>
                </a:path>
              </a:pathLst>
            </a:custGeom>
            <a:solidFill>
              <a:srgbClr val="16385E"/>
            </a:solidFill>
          </p:spPr>
          <p:txBody>
            <a:bodyPr wrap="square" lIns="0" tIns="0" rIns="0" bIns="0" rtlCol="0"/>
            <a:lstStyle/>
            <a:p>
              <a:endParaRPr/>
            </a:p>
          </p:txBody>
        </p:sp>
        <p:sp>
          <p:nvSpPr>
            <p:cNvPr id="28" name="object 25">
              <a:extLst>
                <a:ext uri="{FF2B5EF4-FFF2-40B4-BE49-F238E27FC236}">
                  <a16:creationId xmlns:a16="http://schemas.microsoft.com/office/drawing/2014/main" id="{81F97DEE-3DA0-4464-9815-722E217DC66C}"/>
                </a:ext>
              </a:extLst>
            </p:cNvPr>
            <p:cNvSpPr/>
            <p:nvPr/>
          </p:nvSpPr>
          <p:spPr>
            <a:xfrm>
              <a:off x="7786565" y="4285739"/>
              <a:ext cx="173990" cy="849630"/>
            </a:xfrm>
            <a:custGeom>
              <a:avLst/>
              <a:gdLst/>
              <a:ahLst/>
              <a:cxnLst/>
              <a:rect l="l" t="t" r="r" b="b"/>
              <a:pathLst>
                <a:path w="173989" h="849629">
                  <a:moveTo>
                    <a:pt x="0" y="849325"/>
                  </a:moveTo>
                  <a:lnTo>
                    <a:pt x="173482" y="849325"/>
                  </a:lnTo>
                  <a:lnTo>
                    <a:pt x="173482" y="0"/>
                  </a:lnTo>
                  <a:lnTo>
                    <a:pt x="0" y="0"/>
                  </a:lnTo>
                  <a:lnTo>
                    <a:pt x="0" y="849325"/>
                  </a:lnTo>
                  <a:close/>
                </a:path>
              </a:pathLst>
            </a:custGeom>
            <a:solidFill>
              <a:srgbClr val="16385E"/>
            </a:solidFill>
          </p:spPr>
          <p:txBody>
            <a:bodyPr wrap="square" lIns="0" tIns="0" rIns="0" bIns="0" rtlCol="0"/>
            <a:lstStyle/>
            <a:p>
              <a:endParaRPr/>
            </a:p>
          </p:txBody>
        </p:sp>
        <p:sp>
          <p:nvSpPr>
            <p:cNvPr id="29" name="object 26">
              <a:extLst>
                <a:ext uri="{FF2B5EF4-FFF2-40B4-BE49-F238E27FC236}">
                  <a16:creationId xmlns:a16="http://schemas.microsoft.com/office/drawing/2014/main" id="{7784F1D2-83D1-4DF6-9C4C-0E8C62D74C40}"/>
                </a:ext>
              </a:extLst>
            </p:cNvPr>
            <p:cNvSpPr/>
            <p:nvPr/>
          </p:nvSpPr>
          <p:spPr>
            <a:xfrm>
              <a:off x="8339142" y="4022304"/>
              <a:ext cx="173990" cy="1113155"/>
            </a:xfrm>
            <a:custGeom>
              <a:avLst/>
              <a:gdLst/>
              <a:ahLst/>
              <a:cxnLst/>
              <a:rect l="l" t="t" r="r" b="b"/>
              <a:pathLst>
                <a:path w="173989" h="1113154">
                  <a:moveTo>
                    <a:pt x="0" y="1112761"/>
                  </a:moveTo>
                  <a:lnTo>
                    <a:pt x="173482" y="1112761"/>
                  </a:lnTo>
                  <a:lnTo>
                    <a:pt x="173482" y="0"/>
                  </a:lnTo>
                  <a:lnTo>
                    <a:pt x="0" y="0"/>
                  </a:lnTo>
                  <a:lnTo>
                    <a:pt x="0" y="1112761"/>
                  </a:lnTo>
                  <a:close/>
                </a:path>
              </a:pathLst>
            </a:custGeom>
            <a:solidFill>
              <a:srgbClr val="16385E"/>
            </a:solidFill>
          </p:spPr>
          <p:txBody>
            <a:bodyPr wrap="square" lIns="0" tIns="0" rIns="0" bIns="0" rtlCol="0"/>
            <a:lstStyle/>
            <a:p>
              <a:endParaRPr/>
            </a:p>
          </p:txBody>
        </p:sp>
        <p:sp>
          <p:nvSpPr>
            <p:cNvPr id="30" name="object 27">
              <a:extLst>
                <a:ext uri="{FF2B5EF4-FFF2-40B4-BE49-F238E27FC236}">
                  <a16:creationId xmlns:a16="http://schemas.microsoft.com/office/drawing/2014/main" id="{4320FD65-ABF0-4A29-8030-FB1C04939C12}"/>
                </a:ext>
              </a:extLst>
            </p:cNvPr>
            <p:cNvSpPr/>
            <p:nvPr/>
          </p:nvSpPr>
          <p:spPr>
            <a:xfrm>
              <a:off x="8892316" y="3948110"/>
              <a:ext cx="173990" cy="1187450"/>
            </a:xfrm>
            <a:custGeom>
              <a:avLst/>
              <a:gdLst/>
              <a:ahLst/>
              <a:cxnLst/>
              <a:rect l="l" t="t" r="r" b="b"/>
              <a:pathLst>
                <a:path w="173989" h="1187450">
                  <a:moveTo>
                    <a:pt x="0" y="1186954"/>
                  </a:moveTo>
                  <a:lnTo>
                    <a:pt x="173482" y="1186954"/>
                  </a:lnTo>
                  <a:lnTo>
                    <a:pt x="173482" y="0"/>
                  </a:lnTo>
                  <a:lnTo>
                    <a:pt x="0" y="0"/>
                  </a:lnTo>
                  <a:lnTo>
                    <a:pt x="0" y="1186954"/>
                  </a:lnTo>
                  <a:close/>
                </a:path>
              </a:pathLst>
            </a:custGeom>
            <a:solidFill>
              <a:srgbClr val="16385E"/>
            </a:solidFill>
          </p:spPr>
          <p:txBody>
            <a:bodyPr wrap="square" lIns="0" tIns="0" rIns="0" bIns="0" rtlCol="0"/>
            <a:lstStyle/>
            <a:p>
              <a:endParaRPr/>
            </a:p>
          </p:txBody>
        </p:sp>
        <p:sp>
          <p:nvSpPr>
            <p:cNvPr id="31" name="object 28">
              <a:extLst>
                <a:ext uri="{FF2B5EF4-FFF2-40B4-BE49-F238E27FC236}">
                  <a16:creationId xmlns:a16="http://schemas.microsoft.com/office/drawing/2014/main" id="{66863408-93FF-4956-B29F-8F55877FBFE8}"/>
                </a:ext>
              </a:extLst>
            </p:cNvPr>
            <p:cNvSpPr/>
            <p:nvPr/>
          </p:nvSpPr>
          <p:spPr>
            <a:xfrm>
              <a:off x="6490964" y="5135063"/>
              <a:ext cx="2764790" cy="0"/>
            </a:xfrm>
            <a:custGeom>
              <a:avLst/>
              <a:gdLst/>
              <a:ahLst/>
              <a:cxnLst/>
              <a:rect l="l" t="t" r="r" b="b"/>
              <a:pathLst>
                <a:path w="2764790">
                  <a:moveTo>
                    <a:pt x="0" y="0"/>
                  </a:moveTo>
                  <a:lnTo>
                    <a:pt x="2764675" y="0"/>
                  </a:lnTo>
                </a:path>
              </a:pathLst>
            </a:custGeom>
            <a:ln w="3505">
              <a:solidFill>
                <a:srgbClr val="DCDDDE"/>
              </a:solidFill>
            </a:ln>
          </p:spPr>
          <p:txBody>
            <a:bodyPr wrap="square" lIns="0" tIns="0" rIns="0" bIns="0" rtlCol="0"/>
            <a:lstStyle/>
            <a:p>
              <a:endParaRPr/>
            </a:p>
          </p:txBody>
        </p:sp>
        <p:sp>
          <p:nvSpPr>
            <p:cNvPr id="32" name="object 29">
              <a:extLst>
                <a:ext uri="{FF2B5EF4-FFF2-40B4-BE49-F238E27FC236}">
                  <a16:creationId xmlns:a16="http://schemas.microsoft.com/office/drawing/2014/main" id="{19E61A32-6BCB-4486-8DFE-18B02C58A53B}"/>
                </a:ext>
              </a:extLst>
            </p:cNvPr>
            <p:cNvSpPr/>
            <p:nvPr/>
          </p:nvSpPr>
          <p:spPr>
            <a:xfrm>
              <a:off x="6258251" y="5097411"/>
              <a:ext cx="184022" cy="70751"/>
            </a:xfrm>
            <a:prstGeom prst="rect">
              <a:avLst/>
            </a:prstGeom>
            <a:blipFill>
              <a:blip r:embed="rId3" cstate="print"/>
              <a:stretch>
                <a:fillRect/>
              </a:stretch>
            </a:blipFill>
          </p:spPr>
          <p:txBody>
            <a:bodyPr wrap="square" lIns="0" tIns="0" rIns="0" bIns="0" rtlCol="0"/>
            <a:lstStyle/>
            <a:p>
              <a:endParaRPr/>
            </a:p>
          </p:txBody>
        </p:sp>
        <p:sp>
          <p:nvSpPr>
            <p:cNvPr id="33" name="object 30">
              <a:extLst>
                <a:ext uri="{FF2B5EF4-FFF2-40B4-BE49-F238E27FC236}">
                  <a16:creationId xmlns:a16="http://schemas.microsoft.com/office/drawing/2014/main" id="{D5FDC123-A99A-415E-8D6E-C2B5526E04A2}"/>
                </a:ext>
              </a:extLst>
            </p:cNvPr>
            <p:cNvSpPr/>
            <p:nvPr/>
          </p:nvSpPr>
          <p:spPr>
            <a:xfrm>
              <a:off x="6258251" y="4800794"/>
              <a:ext cx="184022" cy="70751"/>
            </a:xfrm>
            <a:prstGeom prst="rect">
              <a:avLst/>
            </a:prstGeom>
            <a:blipFill>
              <a:blip r:embed="rId4" cstate="print"/>
              <a:stretch>
                <a:fillRect/>
              </a:stretch>
            </a:blipFill>
          </p:spPr>
          <p:txBody>
            <a:bodyPr wrap="square" lIns="0" tIns="0" rIns="0" bIns="0" rtlCol="0"/>
            <a:lstStyle/>
            <a:p>
              <a:endParaRPr/>
            </a:p>
          </p:txBody>
        </p:sp>
        <p:sp>
          <p:nvSpPr>
            <p:cNvPr id="34" name="object 31">
              <a:extLst>
                <a:ext uri="{FF2B5EF4-FFF2-40B4-BE49-F238E27FC236}">
                  <a16:creationId xmlns:a16="http://schemas.microsoft.com/office/drawing/2014/main" id="{98BF06C5-8CBA-4A8C-AF41-598A4E56A084}"/>
                </a:ext>
              </a:extLst>
            </p:cNvPr>
            <p:cNvSpPr/>
            <p:nvPr/>
          </p:nvSpPr>
          <p:spPr>
            <a:xfrm>
              <a:off x="6255691" y="4504180"/>
              <a:ext cx="187001" cy="70751"/>
            </a:xfrm>
            <a:prstGeom prst="rect">
              <a:avLst/>
            </a:prstGeom>
            <a:blipFill>
              <a:blip r:embed="rId5" cstate="print"/>
              <a:stretch>
                <a:fillRect/>
              </a:stretch>
            </a:blipFill>
          </p:spPr>
          <p:txBody>
            <a:bodyPr wrap="square" lIns="0" tIns="0" rIns="0" bIns="0" rtlCol="0"/>
            <a:lstStyle/>
            <a:p>
              <a:endParaRPr/>
            </a:p>
          </p:txBody>
        </p:sp>
        <p:sp>
          <p:nvSpPr>
            <p:cNvPr id="35" name="object 32">
              <a:extLst>
                <a:ext uri="{FF2B5EF4-FFF2-40B4-BE49-F238E27FC236}">
                  <a16:creationId xmlns:a16="http://schemas.microsoft.com/office/drawing/2014/main" id="{60A0E1DD-138C-4E44-BC26-2EA218659A52}"/>
                </a:ext>
              </a:extLst>
            </p:cNvPr>
            <p:cNvSpPr/>
            <p:nvPr/>
          </p:nvSpPr>
          <p:spPr>
            <a:xfrm>
              <a:off x="6255691" y="4207574"/>
              <a:ext cx="187001" cy="70733"/>
            </a:xfrm>
            <a:prstGeom prst="rect">
              <a:avLst/>
            </a:prstGeom>
            <a:blipFill>
              <a:blip r:embed="rId6" cstate="print"/>
              <a:stretch>
                <a:fillRect/>
              </a:stretch>
            </a:blipFill>
          </p:spPr>
          <p:txBody>
            <a:bodyPr wrap="square" lIns="0" tIns="0" rIns="0" bIns="0" rtlCol="0"/>
            <a:lstStyle/>
            <a:p>
              <a:endParaRPr/>
            </a:p>
          </p:txBody>
        </p:sp>
        <p:sp>
          <p:nvSpPr>
            <p:cNvPr id="36" name="object 33">
              <a:extLst>
                <a:ext uri="{FF2B5EF4-FFF2-40B4-BE49-F238E27FC236}">
                  <a16:creationId xmlns:a16="http://schemas.microsoft.com/office/drawing/2014/main" id="{F0774EB4-5977-4D4C-AC5E-75383A4D83B0}"/>
                </a:ext>
              </a:extLst>
            </p:cNvPr>
            <p:cNvSpPr/>
            <p:nvPr/>
          </p:nvSpPr>
          <p:spPr>
            <a:xfrm>
              <a:off x="6258080" y="3910955"/>
              <a:ext cx="184208" cy="70738"/>
            </a:xfrm>
            <a:prstGeom prst="rect">
              <a:avLst/>
            </a:prstGeom>
            <a:blipFill>
              <a:blip r:embed="rId7" cstate="print"/>
              <a:stretch>
                <a:fillRect/>
              </a:stretch>
            </a:blipFill>
          </p:spPr>
          <p:txBody>
            <a:bodyPr wrap="square" lIns="0" tIns="0" rIns="0" bIns="0" rtlCol="0"/>
            <a:lstStyle/>
            <a:p>
              <a:endParaRPr/>
            </a:p>
          </p:txBody>
        </p:sp>
        <p:sp>
          <p:nvSpPr>
            <p:cNvPr id="37" name="object 34">
              <a:extLst>
                <a:ext uri="{FF2B5EF4-FFF2-40B4-BE49-F238E27FC236}">
                  <a16:creationId xmlns:a16="http://schemas.microsoft.com/office/drawing/2014/main" id="{7EFA53FF-74FC-48C6-A218-06F5D644AFEF}"/>
                </a:ext>
              </a:extLst>
            </p:cNvPr>
            <p:cNvSpPr/>
            <p:nvPr/>
          </p:nvSpPr>
          <p:spPr>
            <a:xfrm>
              <a:off x="6694945" y="5191218"/>
              <a:ext cx="40640" cy="60960"/>
            </a:xfrm>
            <a:custGeom>
              <a:avLst/>
              <a:gdLst/>
              <a:ahLst/>
              <a:cxnLst/>
              <a:rect l="l" t="t" r="r" b="b"/>
              <a:pathLst>
                <a:path w="40639" h="60959">
                  <a:moveTo>
                    <a:pt x="17373" y="0"/>
                  </a:moveTo>
                  <a:lnTo>
                    <a:pt x="2273" y="0"/>
                  </a:lnTo>
                  <a:lnTo>
                    <a:pt x="1600" y="228"/>
                  </a:lnTo>
                  <a:lnTo>
                    <a:pt x="330" y="1206"/>
                  </a:lnTo>
                  <a:lnTo>
                    <a:pt x="0" y="2057"/>
                  </a:lnTo>
                  <a:lnTo>
                    <a:pt x="63" y="59702"/>
                  </a:lnTo>
                  <a:lnTo>
                    <a:pt x="3238" y="60731"/>
                  </a:lnTo>
                  <a:lnTo>
                    <a:pt x="4800" y="60731"/>
                  </a:lnTo>
                  <a:lnTo>
                    <a:pt x="8039" y="33489"/>
                  </a:lnTo>
                  <a:lnTo>
                    <a:pt x="28610" y="33489"/>
                  </a:lnTo>
                  <a:lnTo>
                    <a:pt x="26949" y="32105"/>
                  </a:lnTo>
                  <a:lnTo>
                    <a:pt x="26047" y="31546"/>
                  </a:lnTo>
                  <a:lnTo>
                    <a:pt x="25044" y="31102"/>
                  </a:lnTo>
                  <a:lnTo>
                    <a:pt x="26822" y="30492"/>
                  </a:lnTo>
                  <a:lnTo>
                    <a:pt x="28422" y="29718"/>
                  </a:lnTo>
                  <a:lnTo>
                    <a:pt x="31292" y="27914"/>
                  </a:lnTo>
                  <a:lnTo>
                    <a:pt x="32361" y="27000"/>
                  </a:lnTo>
                  <a:lnTo>
                    <a:pt x="8039" y="27000"/>
                  </a:lnTo>
                  <a:lnTo>
                    <a:pt x="8039" y="6629"/>
                  </a:lnTo>
                  <a:lnTo>
                    <a:pt x="34002" y="6629"/>
                  </a:lnTo>
                  <a:lnTo>
                    <a:pt x="31864" y="4267"/>
                  </a:lnTo>
                  <a:lnTo>
                    <a:pt x="18630" y="38"/>
                  </a:lnTo>
                  <a:lnTo>
                    <a:pt x="17373" y="0"/>
                  </a:lnTo>
                  <a:close/>
                </a:path>
                <a:path w="40639" h="60959">
                  <a:moveTo>
                    <a:pt x="28610" y="33489"/>
                  </a:moveTo>
                  <a:lnTo>
                    <a:pt x="15252" y="33489"/>
                  </a:lnTo>
                  <a:lnTo>
                    <a:pt x="16827" y="33769"/>
                  </a:lnTo>
                  <a:lnTo>
                    <a:pt x="19443" y="34848"/>
                  </a:lnTo>
                  <a:lnTo>
                    <a:pt x="31902" y="59499"/>
                  </a:lnTo>
                  <a:lnTo>
                    <a:pt x="32245" y="59994"/>
                  </a:lnTo>
                  <a:lnTo>
                    <a:pt x="35217" y="60731"/>
                  </a:lnTo>
                  <a:lnTo>
                    <a:pt x="36957" y="60731"/>
                  </a:lnTo>
                  <a:lnTo>
                    <a:pt x="40271" y="59702"/>
                  </a:lnTo>
                  <a:lnTo>
                    <a:pt x="40259" y="58635"/>
                  </a:lnTo>
                  <a:lnTo>
                    <a:pt x="29324" y="34239"/>
                  </a:lnTo>
                  <a:lnTo>
                    <a:pt x="28610" y="33489"/>
                  </a:lnTo>
                  <a:close/>
                </a:path>
                <a:path w="40639" h="60959">
                  <a:moveTo>
                    <a:pt x="34002" y="6629"/>
                  </a:moveTo>
                  <a:lnTo>
                    <a:pt x="16408" y="6629"/>
                  </a:lnTo>
                  <a:lnTo>
                    <a:pt x="17691" y="6680"/>
                  </a:lnTo>
                  <a:lnTo>
                    <a:pt x="19646" y="6858"/>
                  </a:lnTo>
                  <a:lnTo>
                    <a:pt x="28219" y="14401"/>
                  </a:lnTo>
                  <a:lnTo>
                    <a:pt x="28219" y="18224"/>
                  </a:lnTo>
                  <a:lnTo>
                    <a:pt x="18008" y="27000"/>
                  </a:lnTo>
                  <a:lnTo>
                    <a:pt x="32361" y="27000"/>
                  </a:lnTo>
                  <a:lnTo>
                    <a:pt x="36728" y="13843"/>
                  </a:lnTo>
                  <a:lnTo>
                    <a:pt x="36423" y="11938"/>
                  </a:lnTo>
                  <a:lnTo>
                    <a:pt x="35204" y="8470"/>
                  </a:lnTo>
                  <a:lnTo>
                    <a:pt x="34335" y="7023"/>
                  </a:lnTo>
                  <a:lnTo>
                    <a:pt x="34002" y="6629"/>
                  </a:lnTo>
                  <a:close/>
                </a:path>
              </a:pathLst>
            </a:custGeom>
            <a:solidFill>
              <a:srgbClr val="77787B"/>
            </a:solidFill>
          </p:spPr>
          <p:txBody>
            <a:bodyPr wrap="square" lIns="0" tIns="0" rIns="0" bIns="0" rtlCol="0"/>
            <a:lstStyle/>
            <a:p>
              <a:endParaRPr/>
            </a:p>
          </p:txBody>
        </p:sp>
        <p:sp>
          <p:nvSpPr>
            <p:cNvPr id="38" name="object 35">
              <a:extLst>
                <a:ext uri="{FF2B5EF4-FFF2-40B4-BE49-F238E27FC236}">
                  <a16:creationId xmlns:a16="http://schemas.microsoft.com/office/drawing/2014/main" id="{5BBC671B-C722-487F-A2A5-AD5535D96EED}"/>
                </a:ext>
              </a:extLst>
            </p:cNvPr>
            <p:cNvSpPr/>
            <p:nvPr/>
          </p:nvSpPr>
          <p:spPr>
            <a:xfrm>
              <a:off x="6746522" y="5191218"/>
              <a:ext cx="46990" cy="60960"/>
            </a:xfrm>
            <a:custGeom>
              <a:avLst/>
              <a:gdLst/>
              <a:ahLst/>
              <a:cxnLst/>
              <a:rect l="l" t="t" r="r" b="b"/>
              <a:pathLst>
                <a:path w="46989" h="60959">
                  <a:moveTo>
                    <a:pt x="21907" y="0"/>
                  </a:moveTo>
                  <a:lnTo>
                    <a:pt x="2273" y="0"/>
                  </a:lnTo>
                  <a:lnTo>
                    <a:pt x="1587" y="228"/>
                  </a:lnTo>
                  <a:lnTo>
                    <a:pt x="317" y="1206"/>
                  </a:lnTo>
                  <a:lnTo>
                    <a:pt x="0" y="2057"/>
                  </a:lnTo>
                  <a:lnTo>
                    <a:pt x="0" y="58394"/>
                  </a:lnTo>
                  <a:lnTo>
                    <a:pt x="317" y="59245"/>
                  </a:lnTo>
                  <a:lnTo>
                    <a:pt x="1587" y="60210"/>
                  </a:lnTo>
                  <a:lnTo>
                    <a:pt x="2273" y="60452"/>
                  </a:lnTo>
                  <a:lnTo>
                    <a:pt x="20954" y="60452"/>
                  </a:lnTo>
                  <a:lnTo>
                    <a:pt x="25412" y="59817"/>
                  </a:lnTo>
                  <a:lnTo>
                    <a:pt x="32880" y="57251"/>
                  </a:lnTo>
                  <a:lnTo>
                    <a:pt x="36042" y="55333"/>
                  </a:lnTo>
                  <a:lnTo>
                    <a:pt x="37651" y="53721"/>
                  </a:lnTo>
                  <a:lnTo>
                    <a:pt x="8026" y="53721"/>
                  </a:lnTo>
                  <a:lnTo>
                    <a:pt x="8026" y="6680"/>
                  </a:lnTo>
                  <a:lnTo>
                    <a:pt x="37887" y="6680"/>
                  </a:lnTo>
                  <a:lnTo>
                    <a:pt x="36588" y="5334"/>
                  </a:lnTo>
                  <a:lnTo>
                    <a:pt x="33553" y="3378"/>
                  </a:lnTo>
                  <a:lnTo>
                    <a:pt x="26327" y="673"/>
                  </a:lnTo>
                  <a:lnTo>
                    <a:pt x="21907" y="0"/>
                  </a:lnTo>
                  <a:close/>
                </a:path>
                <a:path w="46989" h="60959">
                  <a:moveTo>
                    <a:pt x="37887" y="6680"/>
                  </a:moveTo>
                  <a:lnTo>
                    <a:pt x="20383" y="6680"/>
                  </a:lnTo>
                  <a:lnTo>
                    <a:pt x="23787" y="7251"/>
                  </a:lnTo>
                  <a:lnTo>
                    <a:pt x="29082" y="9563"/>
                  </a:lnTo>
                  <a:lnTo>
                    <a:pt x="37925" y="34569"/>
                  </a:lnTo>
                  <a:lnTo>
                    <a:pt x="37579" y="37325"/>
                  </a:lnTo>
                  <a:lnTo>
                    <a:pt x="20154" y="53721"/>
                  </a:lnTo>
                  <a:lnTo>
                    <a:pt x="37651" y="53721"/>
                  </a:lnTo>
                  <a:lnTo>
                    <a:pt x="41173" y="50190"/>
                  </a:lnTo>
                  <a:lnTo>
                    <a:pt x="43129" y="46951"/>
                  </a:lnTo>
                  <a:lnTo>
                    <a:pt x="45808" y="39141"/>
                  </a:lnTo>
                  <a:lnTo>
                    <a:pt x="46481" y="34569"/>
                  </a:lnTo>
                  <a:lnTo>
                    <a:pt x="46481" y="24790"/>
                  </a:lnTo>
                  <a:lnTo>
                    <a:pt x="45846" y="20701"/>
                  </a:lnTo>
                  <a:lnTo>
                    <a:pt x="43332" y="13487"/>
                  </a:lnTo>
                  <a:lnTo>
                    <a:pt x="41478" y="10401"/>
                  </a:lnTo>
                  <a:lnTo>
                    <a:pt x="37887" y="6680"/>
                  </a:lnTo>
                  <a:close/>
                </a:path>
              </a:pathLst>
            </a:custGeom>
            <a:solidFill>
              <a:srgbClr val="77787B"/>
            </a:solidFill>
          </p:spPr>
          <p:txBody>
            <a:bodyPr wrap="square" lIns="0" tIns="0" rIns="0" bIns="0" rtlCol="0"/>
            <a:lstStyle/>
            <a:p>
              <a:endParaRPr/>
            </a:p>
          </p:txBody>
        </p:sp>
        <p:sp>
          <p:nvSpPr>
            <p:cNvPr id="39" name="object 36">
              <a:extLst>
                <a:ext uri="{FF2B5EF4-FFF2-40B4-BE49-F238E27FC236}">
                  <a16:creationId xmlns:a16="http://schemas.microsoft.com/office/drawing/2014/main" id="{69FD0178-7ABE-43F7-AA99-981F1D44B438}"/>
                </a:ext>
              </a:extLst>
            </p:cNvPr>
            <p:cNvSpPr/>
            <p:nvPr/>
          </p:nvSpPr>
          <p:spPr>
            <a:xfrm>
              <a:off x="6805445" y="5191218"/>
              <a:ext cx="37465" cy="60960"/>
            </a:xfrm>
            <a:custGeom>
              <a:avLst/>
              <a:gdLst/>
              <a:ahLst/>
              <a:cxnLst/>
              <a:rect l="l" t="t" r="r" b="b"/>
              <a:pathLst>
                <a:path w="37464" h="60959">
                  <a:moveTo>
                    <a:pt x="17373" y="0"/>
                  </a:moveTo>
                  <a:lnTo>
                    <a:pt x="2311" y="0"/>
                  </a:lnTo>
                  <a:lnTo>
                    <a:pt x="1574" y="266"/>
                  </a:lnTo>
                  <a:lnTo>
                    <a:pt x="266" y="1320"/>
                  </a:lnTo>
                  <a:lnTo>
                    <a:pt x="59" y="1879"/>
                  </a:lnTo>
                  <a:lnTo>
                    <a:pt x="0" y="59702"/>
                  </a:lnTo>
                  <a:lnTo>
                    <a:pt x="253" y="60071"/>
                  </a:lnTo>
                  <a:lnTo>
                    <a:pt x="3174" y="60731"/>
                  </a:lnTo>
                  <a:lnTo>
                    <a:pt x="4737" y="60731"/>
                  </a:lnTo>
                  <a:lnTo>
                    <a:pt x="7975" y="37465"/>
                  </a:lnTo>
                  <a:lnTo>
                    <a:pt x="18580" y="37465"/>
                  </a:lnTo>
                  <a:lnTo>
                    <a:pt x="21793" y="36995"/>
                  </a:lnTo>
                  <a:lnTo>
                    <a:pt x="27190" y="35128"/>
                  </a:lnTo>
                  <a:lnTo>
                    <a:pt x="29463" y="33807"/>
                  </a:lnTo>
                  <a:lnTo>
                    <a:pt x="32636" y="30873"/>
                  </a:lnTo>
                  <a:lnTo>
                    <a:pt x="7975" y="30873"/>
                  </a:lnTo>
                  <a:lnTo>
                    <a:pt x="7975" y="6629"/>
                  </a:lnTo>
                  <a:lnTo>
                    <a:pt x="33503" y="6629"/>
                  </a:lnTo>
                  <a:lnTo>
                    <a:pt x="32207" y="5054"/>
                  </a:lnTo>
                  <a:lnTo>
                    <a:pt x="18618" y="50"/>
                  </a:lnTo>
                  <a:lnTo>
                    <a:pt x="17373" y="0"/>
                  </a:lnTo>
                  <a:close/>
                </a:path>
                <a:path w="37464" h="60959">
                  <a:moveTo>
                    <a:pt x="33503" y="6629"/>
                  </a:moveTo>
                  <a:lnTo>
                    <a:pt x="16776" y="6629"/>
                  </a:lnTo>
                  <a:lnTo>
                    <a:pt x="18186" y="6731"/>
                  </a:lnTo>
                  <a:lnTo>
                    <a:pt x="21081" y="7175"/>
                  </a:lnTo>
                  <a:lnTo>
                    <a:pt x="28530" y="20726"/>
                  </a:lnTo>
                  <a:lnTo>
                    <a:pt x="28346" y="21831"/>
                  </a:lnTo>
                  <a:lnTo>
                    <a:pt x="17652" y="30873"/>
                  </a:lnTo>
                  <a:lnTo>
                    <a:pt x="32636" y="30873"/>
                  </a:lnTo>
                  <a:lnTo>
                    <a:pt x="33172" y="30378"/>
                  </a:lnTo>
                  <a:lnTo>
                    <a:pt x="34594" y="28308"/>
                  </a:lnTo>
                  <a:lnTo>
                    <a:pt x="36588" y="23444"/>
                  </a:lnTo>
                  <a:lnTo>
                    <a:pt x="37083" y="20726"/>
                  </a:lnTo>
                  <a:lnTo>
                    <a:pt x="37083" y="15430"/>
                  </a:lnTo>
                  <a:lnTo>
                    <a:pt x="36766" y="13347"/>
                  </a:lnTo>
                  <a:lnTo>
                    <a:pt x="35483" y="9575"/>
                  </a:lnTo>
                  <a:lnTo>
                    <a:pt x="34569" y="7924"/>
                  </a:lnTo>
                  <a:lnTo>
                    <a:pt x="33503" y="6629"/>
                  </a:lnTo>
                  <a:close/>
                </a:path>
              </a:pathLst>
            </a:custGeom>
            <a:solidFill>
              <a:srgbClr val="77787B"/>
            </a:solidFill>
          </p:spPr>
          <p:txBody>
            <a:bodyPr wrap="square" lIns="0" tIns="0" rIns="0" bIns="0" rtlCol="0"/>
            <a:lstStyle/>
            <a:p>
              <a:endParaRPr/>
            </a:p>
          </p:txBody>
        </p:sp>
        <p:sp>
          <p:nvSpPr>
            <p:cNvPr id="40" name="object 37">
              <a:extLst>
                <a:ext uri="{FF2B5EF4-FFF2-40B4-BE49-F238E27FC236}">
                  <a16:creationId xmlns:a16="http://schemas.microsoft.com/office/drawing/2014/main" id="{003FFA89-6836-4D67-8EE1-6A80CB43F33C}"/>
                </a:ext>
              </a:extLst>
            </p:cNvPr>
            <p:cNvSpPr/>
            <p:nvPr/>
          </p:nvSpPr>
          <p:spPr>
            <a:xfrm>
              <a:off x="7244268" y="5189218"/>
              <a:ext cx="153266" cy="70261"/>
            </a:xfrm>
            <a:prstGeom prst="rect">
              <a:avLst/>
            </a:prstGeom>
            <a:blipFill>
              <a:blip r:embed="rId8" cstate="print"/>
              <a:stretch>
                <a:fillRect/>
              </a:stretch>
            </a:blipFill>
          </p:spPr>
          <p:txBody>
            <a:bodyPr wrap="square" lIns="0" tIns="0" rIns="0" bIns="0" rtlCol="0"/>
            <a:lstStyle/>
            <a:p>
              <a:endParaRPr/>
            </a:p>
          </p:txBody>
        </p:sp>
        <p:sp>
          <p:nvSpPr>
            <p:cNvPr id="41" name="object 38">
              <a:extLst>
                <a:ext uri="{FF2B5EF4-FFF2-40B4-BE49-F238E27FC236}">
                  <a16:creationId xmlns:a16="http://schemas.microsoft.com/office/drawing/2014/main" id="{7EA0DE42-6012-4335-8C8E-51D15F8B9EC2}"/>
                </a:ext>
              </a:extLst>
            </p:cNvPr>
            <p:cNvSpPr/>
            <p:nvPr/>
          </p:nvSpPr>
          <p:spPr>
            <a:xfrm>
              <a:off x="7797165" y="5189218"/>
              <a:ext cx="153266" cy="70261"/>
            </a:xfrm>
            <a:prstGeom prst="rect">
              <a:avLst/>
            </a:prstGeom>
            <a:blipFill>
              <a:blip r:embed="rId9" cstate="print"/>
              <a:stretch>
                <a:fillRect/>
              </a:stretch>
            </a:blipFill>
          </p:spPr>
          <p:txBody>
            <a:bodyPr wrap="square" lIns="0" tIns="0" rIns="0" bIns="0" rtlCol="0"/>
            <a:lstStyle/>
            <a:p>
              <a:endParaRPr/>
            </a:p>
          </p:txBody>
        </p:sp>
        <p:sp>
          <p:nvSpPr>
            <p:cNvPr id="42" name="object 39">
              <a:extLst>
                <a:ext uri="{FF2B5EF4-FFF2-40B4-BE49-F238E27FC236}">
                  <a16:creationId xmlns:a16="http://schemas.microsoft.com/office/drawing/2014/main" id="{5F3682A4-E508-4302-88AC-0AC552187514}"/>
                </a:ext>
              </a:extLst>
            </p:cNvPr>
            <p:cNvSpPr/>
            <p:nvPr/>
          </p:nvSpPr>
          <p:spPr>
            <a:xfrm>
              <a:off x="8350059" y="5189218"/>
              <a:ext cx="153259" cy="70261"/>
            </a:xfrm>
            <a:prstGeom prst="rect">
              <a:avLst/>
            </a:prstGeom>
            <a:blipFill>
              <a:blip r:embed="rId10" cstate="print"/>
              <a:stretch>
                <a:fillRect/>
              </a:stretch>
            </a:blipFill>
          </p:spPr>
          <p:txBody>
            <a:bodyPr wrap="square" lIns="0" tIns="0" rIns="0" bIns="0" rtlCol="0"/>
            <a:lstStyle/>
            <a:p>
              <a:endParaRPr/>
            </a:p>
          </p:txBody>
        </p:sp>
        <p:sp>
          <p:nvSpPr>
            <p:cNvPr id="43" name="object 40">
              <a:extLst>
                <a:ext uri="{FF2B5EF4-FFF2-40B4-BE49-F238E27FC236}">
                  <a16:creationId xmlns:a16="http://schemas.microsoft.com/office/drawing/2014/main" id="{A7C124B1-90D2-4917-8100-E274B4E99FFF}"/>
                </a:ext>
              </a:extLst>
            </p:cNvPr>
            <p:cNvSpPr/>
            <p:nvPr/>
          </p:nvSpPr>
          <p:spPr>
            <a:xfrm>
              <a:off x="8903283" y="5189222"/>
              <a:ext cx="151025" cy="70256"/>
            </a:xfrm>
            <a:prstGeom prst="rect">
              <a:avLst/>
            </a:prstGeom>
            <a:blipFill>
              <a:blip r:embed="rId11" cstate="print"/>
              <a:stretch>
                <a:fillRect/>
              </a:stretch>
            </a:blipFill>
          </p:spPr>
          <p:txBody>
            <a:bodyPr wrap="square" lIns="0" tIns="0" rIns="0" bIns="0" rtlCol="0"/>
            <a:lstStyle/>
            <a:p>
              <a:endParaRPr/>
            </a:p>
          </p:txBody>
        </p:sp>
        <p:sp>
          <p:nvSpPr>
            <p:cNvPr id="44" name="object 41">
              <a:extLst>
                <a:ext uri="{FF2B5EF4-FFF2-40B4-BE49-F238E27FC236}">
                  <a16:creationId xmlns:a16="http://schemas.microsoft.com/office/drawing/2014/main" id="{3CE29F66-C9D3-4245-945E-31259450C67E}"/>
                </a:ext>
              </a:extLst>
            </p:cNvPr>
            <p:cNvSpPr/>
            <p:nvPr/>
          </p:nvSpPr>
          <p:spPr>
            <a:xfrm>
              <a:off x="6300696" y="5353726"/>
              <a:ext cx="774399" cy="88214"/>
            </a:xfrm>
            <a:prstGeom prst="rect">
              <a:avLst/>
            </a:prstGeom>
            <a:blipFill>
              <a:blip r:embed="rId12" cstate="print"/>
              <a:stretch>
                <a:fillRect/>
              </a:stretch>
            </a:blipFill>
          </p:spPr>
          <p:txBody>
            <a:bodyPr wrap="square" lIns="0" tIns="0" rIns="0" bIns="0" rtlCol="0"/>
            <a:lstStyle/>
            <a:p>
              <a:endParaRPr/>
            </a:p>
          </p:txBody>
        </p:sp>
        <p:sp>
          <p:nvSpPr>
            <p:cNvPr id="45" name="object 42">
              <a:extLst>
                <a:ext uri="{FF2B5EF4-FFF2-40B4-BE49-F238E27FC236}">
                  <a16:creationId xmlns:a16="http://schemas.microsoft.com/office/drawing/2014/main" id="{D2AD04D7-B8A2-48A5-AE60-DC73196DDEF2}"/>
                </a:ext>
              </a:extLst>
            </p:cNvPr>
            <p:cNvSpPr/>
            <p:nvPr/>
          </p:nvSpPr>
          <p:spPr>
            <a:xfrm>
              <a:off x="7228130" y="5368323"/>
              <a:ext cx="1848303" cy="172651"/>
            </a:xfrm>
            <a:prstGeom prst="rect">
              <a:avLst/>
            </a:prstGeom>
            <a:blipFill>
              <a:blip r:embed="rId13" cstate="print"/>
              <a:stretch>
                <a:fillRect/>
              </a:stretch>
            </a:blipFill>
          </p:spPr>
          <p:txBody>
            <a:bodyPr wrap="square" lIns="0" tIns="0" rIns="0" bIns="0" rtlCol="0"/>
            <a:lstStyle/>
            <a:p>
              <a:endParaRPr/>
            </a:p>
          </p:txBody>
        </p:sp>
        <p:sp>
          <p:nvSpPr>
            <p:cNvPr id="46" name="object 43">
              <a:extLst>
                <a:ext uri="{FF2B5EF4-FFF2-40B4-BE49-F238E27FC236}">
                  <a16:creationId xmlns:a16="http://schemas.microsoft.com/office/drawing/2014/main" id="{67C36CA6-6058-4C4E-844C-4BFBC40962C8}"/>
                </a:ext>
              </a:extLst>
            </p:cNvPr>
            <p:cNvSpPr/>
            <p:nvPr/>
          </p:nvSpPr>
          <p:spPr>
            <a:xfrm>
              <a:off x="7888366" y="4224990"/>
              <a:ext cx="129349" cy="138455"/>
            </a:xfrm>
            <a:prstGeom prst="rect">
              <a:avLst/>
            </a:prstGeom>
            <a:blipFill>
              <a:blip r:embed="rId14" cstate="print"/>
              <a:stretch>
                <a:fillRect/>
              </a:stretch>
            </a:blipFill>
          </p:spPr>
          <p:txBody>
            <a:bodyPr wrap="square" lIns="0" tIns="0" rIns="0" bIns="0" rtlCol="0"/>
            <a:lstStyle/>
            <a:p>
              <a:endParaRPr/>
            </a:p>
          </p:txBody>
        </p:sp>
      </p:grpSp>
      <p:grpSp>
        <p:nvGrpSpPr>
          <p:cNvPr id="73" name="Group 72">
            <a:extLst>
              <a:ext uri="{FF2B5EF4-FFF2-40B4-BE49-F238E27FC236}">
                <a16:creationId xmlns:a16="http://schemas.microsoft.com/office/drawing/2014/main" id="{DBB35414-A18D-4934-8FAB-FDB09A1CC302}"/>
              </a:ext>
            </a:extLst>
          </p:cNvPr>
          <p:cNvGrpSpPr/>
          <p:nvPr/>
        </p:nvGrpSpPr>
        <p:grpSpPr>
          <a:xfrm>
            <a:off x="406397" y="3797767"/>
            <a:ext cx="5313380" cy="2096506"/>
            <a:chOff x="427179" y="3735420"/>
            <a:chExt cx="4535424" cy="1789547"/>
          </a:xfrm>
        </p:grpSpPr>
        <p:sp>
          <p:nvSpPr>
            <p:cNvPr id="47" name="object 44">
              <a:extLst>
                <a:ext uri="{FF2B5EF4-FFF2-40B4-BE49-F238E27FC236}">
                  <a16:creationId xmlns:a16="http://schemas.microsoft.com/office/drawing/2014/main" id="{D853CD59-9C23-45FF-9193-EF6FBC0E2086}"/>
                </a:ext>
              </a:extLst>
            </p:cNvPr>
            <p:cNvSpPr/>
            <p:nvPr/>
          </p:nvSpPr>
          <p:spPr>
            <a:xfrm>
              <a:off x="427179" y="3735420"/>
              <a:ext cx="4535424" cy="1484588"/>
            </a:xfrm>
            <a:prstGeom prst="rect">
              <a:avLst/>
            </a:prstGeom>
            <a:blipFill>
              <a:blip r:embed="rId15" cstate="print"/>
              <a:stretch>
                <a:fillRect/>
              </a:stretch>
            </a:blipFill>
          </p:spPr>
          <p:txBody>
            <a:bodyPr wrap="square" lIns="0" tIns="0" rIns="0" bIns="0" rtlCol="0"/>
            <a:lstStyle/>
            <a:p>
              <a:endParaRPr/>
            </a:p>
          </p:txBody>
        </p:sp>
        <p:sp>
          <p:nvSpPr>
            <p:cNvPr id="48" name="object 45">
              <a:extLst>
                <a:ext uri="{FF2B5EF4-FFF2-40B4-BE49-F238E27FC236}">
                  <a16:creationId xmlns:a16="http://schemas.microsoft.com/office/drawing/2014/main" id="{6D83AAFB-D748-431E-B538-EFAC7961EB48}"/>
                </a:ext>
              </a:extLst>
            </p:cNvPr>
            <p:cNvSpPr/>
            <p:nvPr/>
          </p:nvSpPr>
          <p:spPr>
            <a:xfrm>
              <a:off x="775948" y="3812776"/>
              <a:ext cx="274396" cy="74218"/>
            </a:xfrm>
            <a:prstGeom prst="rect">
              <a:avLst/>
            </a:prstGeom>
            <a:blipFill>
              <a:blip r:embed="rId16" cstate="print"/>
              <a:stretch>
                <a:fillRect/>
              </a:stretch>
            </a:blipFill>
          </p:spPr>
          <p:txBody>
            <a:bodyPr wrap="square" lIns="0" tIns="0" rIns="0" bIns="0" rtlCol="0"/>
            <a:lstStyle/>
            <a:p>
              <a:endParaRPr sz="2800"/>
            </a:p>
          </p:txBody>
        </p:sp>
        <p:sp>
          <p:nvSpPr>
            <p:cNvPr id="49" name="object 46">
              <a:extLst>
                <a:ext uri="{FF2B5EF4-FFF2-40B4-BE49-F238E27FC236}">
                  <a16:creationId xmlns:a16="http://schemas.microsoft.com/office/drawing/2014/main" id="{8B6ECA3A-577E-443C-A539-723D74F87044}"/>
                </a:ext>
              </a:extLst>
            </p:cNvPr>
            <p:cNvSpPr/>
            <p:nvPr/>
          </p:nvSpPr>
          <p:spPr>
            <a:xfrm>
              <a:off x="1083696" y="3812775"/>
              <a:ext cx="105598" cy="86118"/>
            </a:xfrm>
            <a:prstGeom prst="rect">
              <a:avLst/>
            </a:prstGeom>
            <a:blipFill>
              <a:blip r:embed="rId17" cstate="print"/>
              <a:stretch>
                <a:fillRect/>
              </a:stretch>
            </a:blipFill>
          </p:spPr>
          <p:txBody>
            <a:bodyPr wrap="square" lIns="0" tIns="0" rIns="0" bIns="0" rtlCol="0"/>
            <a:lstStyle/>
            <a:p>
              <a:endParaRPr sz="2800"/>
            </a:p>
          </p:txBody>
        </p:sp>
        <p:sp>
          <p:nvSpPr>
            <p:cNvPr id="50" name="object 47">
              <a:extLst>
                <a:ext uri="{FF2B5EF4-FFF2-40B4-BE49-F238E27FC236}">
                  <a16:creationId xmlns:a16="http://schemas.microsoft.com/office/drawing/2014/main" id="{8E79BD72-780E-4F67-875C-839AC3CAED2C}"/>
                </a:ext>
              </a:extLst>
            </p:cNvPr>
            <p:cNvSpPr/>
            <p:nvPr/>
          </p:nvSpPr>
          <p:spPr>
            <a:xfrm>
              <a:off x="1212655" y="3812777"/>
              <a:ext cx="106915" cy="74218"/>
            </a:xfrm>
            <a:prstGeom prst="rect">
              <a:avLst/>
            </a:prstGeom>
            <a:blipFill>
              <a:blip r:embed="rId18" cstate="print"/>
              <a:stretch>
                <a:fillRect/>
              </a:stretch>
            </a:blipFill>
          </p:spPr>
          <p:txBody>
            <a:bodyPr wrap="square" lIns="0" tIns="0" rIns="0" bIns="0" rtlCol="0"/>
            <a:lstStyle/>
            <a:p>
              <a:endParaRPr sz="2800"/>
            </a:p>
          </p:txBody>
        </p:sp>
        <p:sp>
          <p:nvSpPr>
            <p:cNvPr id="51" name="object 48">
              <a:extLst>
                <a:ext uri="{FF2B5EF4-FFF2-40B4-BE49-F238E27FC236}">
                  <a16:creationId xmlns:a16="http://schemas.microsoft.com/office/drawing/2014/main" id="{B8986665-3CE4-41F6-9202-D581FF3621AC}"/>
                </a:ext>
              </a:extLst>
            </p:cNvPr>
            <p:cNvSpPr/>
            <p:nvPr/>
          </p:nvSpPr>
          <p:spPr>
            <a:xfrm>
              <a:off x="1892073" y="3812776"/>
              <a:ext cx="274396" cy="74218"/>
            </a:xfrm>
            <a:prstGeom prst="rect">
              <a:avLst/>
            </a:prstGeom>
            <a:blipFill>
              <a:blip r:embed="rId19" cstate="print"/>
              <a:stretch>
                <a:fillRect/>
              </a:stretch>
            </a:blipFill>
          </p:spPr>
          <p:txBody>
            <a:bodyPr wrap="square" lIns="0" tIns="0" rIns="0" bIns="0" rtlCol="0"/>
            <a:lstStyle/>
            <a:p>
              <a:endParaRPr sz="2800"/>
            </a:p>
          </p:txBody>
        </p:sp>
        <p:sp>
          <p:nvSpPr>
            <p:cNvPr id="52" name="object 49">
              <a:extLst>
                <a:ext uri="{FF2B5EF4-FFF2-40B4-BE49-F238E27FC236}">
                  <a16:creationId xmlns:a16="http://schemas.microsoft.com/office/drawing/2014/main" id="{AA23022E-9849-4DF0-B2D3-270642469038}"/>
                </a:ext>
              </a:extLst>
            </p:cNvPr>
            <p:cNvSpPr/>
            <p:nvPr/>
          </p:nvSpPr>
          <p:spPr>
            <a:xfrm>
              <a:off x="2199822" y="3812770"/>
              <a:ext cx="177581" cy="86125"/>
            </a:xfrm>
            <a:prstGeom prst="rect">
              <a:avLst/>
            </a:prstGeom>
            <a:blipFill>
              <a:blip r:embed="rId20" cstate="print"/>
              <a:stretch>
                <a:fillRect/>
              </a:stretch>
            </a:blipFill>
          </p:spPr>
          <p:txBody>
            <a:bodyPr wrap="square" lIns="0" tIns="0" rIns="0" bIns="0" rtlCol="0"/>
            <a:lstStyle/>
            <a:p>
              <a:endParaRPr sz="2800"/>
            </a:p>
          </p:txBody>
        </p:sp>
        <p:sp>
          <p:nvSpPr>
            <p:cNvPr id="53" name="object 50">
              <a:extLst>
                <a:ext uri="{FF2B5EF4-FFF2-40B4-BE49-F238E27FC236}">
                  <a16:creationId xmlns:a16="http://schemas.microsoft.com/office/drawing/2014/main" id="{072F6C10-843D-47F1-85CF-00D888B39A76}"/>
                </a:ext>
              </a:extLst>
            </p:cNvPr>
            <p:cNvSpPr/>
            <p:nvPr/>
          </p:nvSpPr>
          <p:spPr>
            <a:xfrm>
              <a:off x="3005400" y="3812776"/>
              <a:ext cx="274396" cy="74218"/>
            </a:xfrm>
            <a:prstGeom prst="rect">
              <a:avLst/>
            </a:prstGeom>
            <a:blipFill>
              <a:blip r:embed="rId21" cstate="print"/>
              <a:stretch>
                <a:fillRect/>
              </a:stretch>
            </a:blipFill>
          </p:spPr>
          <p:txBody>
            <a:bodyPr wrap="square" lIns="0" tIns="0" rIns="0" bIns="0" rtlCol="0"/>
            <a:lstStyle/>
            <a:p>
              <a:endParaRPr sz="2800"/>
            </a:p>
          </p:txBody>
        </p:sp>
        <p:sp>
          <p:nvSpPr>
            <p:cNvPr id="54" name="object 51">
              <a:extLst>
                <a:ext uri="{FF2B5EF4-FFF2-40B4-BE49-F238E27FC236}">
                  <a16:creationId xmlns:a16="http://schemas.microsoft.com/office/drawing/2014/main" id="{9653EE65-DD5A-46D0-BFC4-750344B72791}"/>
                </a:ext>
              </a:extLst>
            </p:cNvPr>
            <p:cNvSpPr/>
            <p:nvPr/>
          </p:nvSpPr>
          <p:spPr>
            <a:xfrm>
              <a:off x="3313147" y="3812770"/>
              <a:ext cx="177582" cy="86125"/>
            </a:xfrm>
            <a:prstGeom prst="rect">
              <a:avLst/>
            </a:prstGeom>
            <a:blipFill>
              <a:blip r:embed="rId22" cstate="print"/>
              <a:stretch>
                <a:fillRect/>
              </a:stretch>
            </a:blipFill>
          </p:spPr>
          <p:txBody>
            <a:bodyPr wrap="square" lIns="0" tIns="0" rIns="0" bIns="0" rtlCol="0"/>
            <a:lstStyle/>
            <a:p>
              <a:endParaRPr sz="2800"/>
            </a:p>
          </p:txBody>
        </p:sp>
        <p:sp>
          <p:nvSpPr>
            <p:cNvPr id="55" name="object 52">
              <a:extLst>
                <a:ext uri="{FF2B5EF4-FFF2-40B4-BE49-F238E27FC236}">
                  <a16:creationId xmlns:a16="http://schemas.microsoft.com/office/drawing/2014/main" id="{DCE72987-19E9-44C6-91D6-57E0F668BFA9}"/>
                </a:ext>
              </a:extLst>
            </p:cNvPr>
            <p:cNvSpPr/>
            <p:nvPr/>
          </p:nvSpPr>
          <p:spPr>
            <a:xfrm>
              <a:off x="4109495" y="3813671"/>
              <a:ext cx="229693" cy="72326"/>
            </a:xfrm>
            <a:prstGeom prst="rect">
              <a:avLst/>
            </a:prstGeom>
            <a:blipFill>
              <a:blip r:embed="rId23" cstate="print"/>
              <a:stretch>
                <a:fillRect/>
              </a:stretch>
            </a:blipFill>
          </p:spPr>
          <p:txBody>
            <a:bodyPr wrap="square" lIns="0" tIns="0" rIns="0" bIns="0" rtlCol="0"/>
            <a:lstStyle/>
            <a:p>
              <a:endParaRPr sz="2800"/>
            </a:p>
          </p:txBody>
        </p:sp>
        <p:sp>
          <p:nvSpPr>
            <p:cNvPr id="56" name="object 53">
              <a:extLst>
                <a:ext uri="{FF2B5EF4-FFF2-40B4-BE49-F238E27FC236}">
                  <a16:creationId xmlns:a16="http://schemas.microsoft.com/office/drawing/2014/main" id="{443E2447-0E71-4733-81F9-3BC20AA8549E}"/>
                </a:ext>
              </a:extLst>
            </p:cNvPr>
            <p:cNvSpPr/>
            <p:nvPr/>
          </p:nvSpPr>
          <p:spPr>
            <a:xfrm>
              <a:off x="4362548" y="3812778"/>
              <a:ext cx="48895" cy="74295"/>
            </a:xfrm>
            <a:custGeom>
              <a:avLst/>
              <a:gdLst/>
              <a:ahLst/>
              <a:cxnLst/>
              <a:rect l="l" t="t" r="r" b="b"/>
              <a:pathLst>
                <a:path w="48895" h="74295">
                  <a:moveTo>
                    <a:pt x="32138" y="0"/>
                  </a:moveTo>
                  <a:lnTo>
                    <a:pt x="16390" y="0"/>
                  </a:lnTo>
                  <a:lnTo>
                    <a:pt x="10370" y="2603"/>
                  </a:lnTo>
                  <a:lnTo>
                    <a:pt x="2001" y="13068"/>
                  </a:lnTo>
                  <a:lnTo>
                    <a:pt x="0" y="20370"/>
                  </a:lnTo>
                  <a:lnTo>
                    <a:pt x="7" y="53797"/>
                  </a:lnTo>
                  <a:lnTo>
                    <a:pt x="2068" y="60985"/>
                  </a:lnTo>
                  <a:lnTo>
                    <a:pt x="2171" y="61277"/>
                  </a:lnTo>
                  <a:lnTo>
                    <a:pt x="10472" y="71615"/>
                  </a:lnTo>
                  <a:lnTo>
                    <a:pt x="16492" y="74218"/>
                  </a:lnTo>
                  <a:lnTo>
                    <a:pt x="32329" y="74218"/>
                  </a:lnTo>
                  <a:lnTo>
                    <a:pt x="38387" y="71564"/>
                  </a:lnTo>
                  <a:lnTo>
                    <a:pt x="45354" y="62649"/>
                  </a:lnTo>
                  <a:lnTo>
                    <a:pt x="20822" y="62649"/>
                  </a:lnTo>
                  <a:lnTo>
                    <a:pt x="18257" y="61226"/>
                  </a:lnTo>
                  <a:lnTo>
                    <a:pt x="15044" y="55498"/>
                  </a:lnTo>
                  <a:lnTo>
                    <a:pt x="14327" y="51574"/>
                  </a:lnTo>
                  <a:lnTo>
                    <a:pt x="14345" y="22123"/>
                  </a:lnTo>
                  <a:lnTo>
                    <a:pt x="15196" y="18059"/>
                  </a:lnTo>
                  <a:lnTo>
                    <a:pt x="18409" y="12865"/>
                  </a:lnTo>
                  <a:lnTo>
                    <a:pt x="20899" y="11556"/>
                  </a:lnTo>
                  <a:lnTo>
                    <a:pt x="45376" y="11556"/>
                  </a:lnTo>
                  <a:lnTo>
                    <a:pt x="38158" y="2578"/>
                  </a:lnTo>
                  <a:lnTo>
                    <a:pt x="32138" y="0"/>
                  </a:lnTo>
                  <a:close/>
                </a:path>
                <a:path w="48895" h="74295">
                  <a:moveTo>
                    <a:pt x="45376" y="11556"/>
                  </a:moveTo>
                  <a:lnTo>
                    <a:pt x="27744" y="11556"/>
                  </a:lnTo>
                  <a:lnTo>
                    <a:pt x="30297" y="12915"/>
                  </a:lnTo>
                  <a:lnTo>
                    <a:pt x="33573" y="18389"/>
                  </a:lnTo>
                  <a:lnTo>
                    <a:pt x="34270" y="22123"/>
                  </a:lnTo>
                  <a:lnTo>
                    <a:pt x="34323" y="51574"/>
                  </a:lnTo>
                  <a:lnTo>
                    <a:pt x="33510" y="55778"/>
                  </a:lnTo>
                  <a:lnTo>
                    <a:pt x="30398" y="61277"/>
                  </a:lnTo>
                  <a:lnTo>
                    <a:pt x="27871" y="62649"/>
                  </a:lnTo>
                  <a:lnTo>
                    <a:pt x="45354" y="62649"/>
                  </a:lnTo>
                  <a:lnTo>
                    <a:pt x="46654" y="60985"/>
                  </a:lnTo>
                  <a:lnTo>
                    <a:pt x="48601" y="53797"/>
                  </a:lnTo>
                  <a:lnTo>
                    <a:pt x="48623" y="20370"/>
                  </a:lnTo>
                  <a:lnTo>
                    <a:pt x="46526" y="13068"/>
                  </a:lnTo>
                  <a:lnTo>
                    <a:pt x="46428" y="12865"/>
                  </a:lnTo>
                  <a:lnTo>
                    <a:pt x="45376" y="11556"/>
                  </a:lnTo>
                  <a:close/>
                </a:path>
              </a:pathLst>
            </a:custGeom>
            <a:solidFill>
              <a:srgbClr val="231F20"/>
            </a:solidFill>
          </p:spPr>
          <p:txBody>
            <a:bodyPr wrap="square" lIns="0" tIns="0" rIns="0" bIns="0" rtlCol="0"/>
            <a:lstStyle/>
            <a:p>
              <a:endParaRPr sz="2800"/>
            </a:p>
          </p:txBody>
        </p:sp>
        <p:sp>
          <p:nvSpPr>
            <p:cNvPr id="57" name="object 54">
              <a:extLst>
                <a:ext uri="{FF2B5EF4-FFF2-40B4-BE49-F238E27FC236}">
                  <a16:creationId xmlns:a16="http://schemas.microsoft.com/office/drawing/2014/main" id="{8CBB0ED3-C51D-4941-B568-77DDD57107EA}"/>
                </a:ext>
              </a:extLst>
            </p:cNvPr>
            <p:cNvSpPr/>
            <p:nvPr/>
          </p:nvSpPr>
          <p:spPr>
            <a:xfrm>
              <a:off x="4447485" y="3805828"/>
              <a:ext cx="234603" cy="102744"/>
            </a:xfrm>
            <a:prstGeom prst="rect">
              <a:avLst/>
            </a:prstGeom>
            <a:blipFill>
              <a:blip r:embed="rId24" cstate="print"/>
              <a:stretch>
                <a:fillRect/>
              </a:stretch>
            </a:blipFill>
          </p:spPr>
          <p:txBody>
            <a:bodyPr wrap="square" lIns="0" tIns="0" rIns="0" bIns="0" rtlCol="0"/>
            <a:lstStyle/>
            <a:p>
              <a:endParaRPr sz="2800"/>
            </a:p>
          </p:txBody>
        </p:sp>
        <p:sp>
          <p:nvSpPr>
            <p:cNvPr id="58" name="object 55">
              <a:extLst>
                <a:ext uri="{FF2B5EF4-FFF2-40B4-BE49-F238E27FC236}">
                  <a16:creationId xmlns:a16="http://schemas.microsoft.com/office/drawing/2014/main" id="{9A210350-6384-4750-A0E6-18D9FBE8AD25}"/>
                </a:ext>
              </a:extLst>
            </p:cNvPr>
            <p:cNvSpPr/>
            <p:nvPr/>
          </p:nvSpPr>
          <p:spPr>
            <a:xfrm>
              <a:off x="1004787" y="5383767"/>
              <a:ext cx="643374" cy="102892"/>
            </a:xfrm>
            <a:prstGeom prst="rect">
              <a:avLst/>
            </a:prstGeom>
            <a:blipFill>
              <a:blip r:embed="rId25" cstate="print"/>
              <a:stretch>
                <a:fillRect/>
              </a:stretch>
            </a:blipFill>
          </p:spPr>
          <p:txBody>
            <a:bodyPr wrap="square" lIns="0" tIns="0" rIns="0" bIns="0" rtlCol="0"/>
            <a:lstStyle/>
            <a:p>
              <a:endParaRPr/>
            </a:p>
          </p:txBody>
        </p:sp>
        <p:sp>
          <p:nvSpPr>
            <p:cNvPr id="59" name="object 56">
              <a:extLst>
                <a:ext uri="{FF2B5EF4-FFF2-40B4-BE49-F238E27FC236}">
                  <a16:creationId xmlns:a16="http://schemas.microsoft.com/office/drawing/2014/main" id="{0ED4C29C-097F-43E0-9416-63B0875EF9AB}"/>
                </a:ext>
              </a:extLst>
            </p:cNvPr>
            <p:cNvSpPr/>
            <p:nvPr/>
          </p:nvSpPr>
          <p:spPr>
            <a:xfrm>
              <a:off x="2175251" y="5383768"/>
              <a:ext cx="496695" cy="82025"/>
            </a:xfrm>
            <a:prstGeom prst="rect">
              <a:avLst/>
            </a:prstGeom>
            <a:blipFill>
              <a:blip r:embed="rId26" cstate="print"/>
              <a:stretch>
                <a:fillRect/>
              </a:stretch>
            </a:blipFill>
          </p:spPr>
          <p:txBody>
            <a:bodyPr wrap="square" lIns="0" tIns="0" rIns="0" bIns="0" rtlCol="0"/>
            <a:lstStyle/>
            <a:p>
              <a:endParaRPr/>
            </a:p>
          </p:txBody>
        </p:sp>
        <p:sp>
          <p:nvSpPr>
            <p:cNvPr id="60" name="object 57">
              <a:extLst>
                <a:ext uri="{FF2B5EF4-FFF2-40B4-BE49-F238E27FC236}">
                  <a16:creationId xmlns:a16="http://schemas.microsoft.com/office/drawing/2014/main" id="{17EABF7C-52BC-4DD9-97DC-578F26CE71BF}"/>
                </a:ext>
              </a:extLst>
            </p:cNvPr>
            <p:cNvSpPr/>
            <p:nvPr/>
          </p:nvSpPr>
          <p:spPr>
            <a:xfrm>
              <a:off x="750252" y="5337007"/>
              <a:ext cx="205104" cy="187960"/>
            </a:xfrm>
            <a:custGeom>
              <a:avLst/>
              <a:gdLst/>
              <a:ahLst/>
              <a:cxnLst/>
              <a:rect l="l" t="t" r="r" b="b"/>
              <a:pathLst>
                <a:path w="205105" h="187960">
                  <a:moveTo>
                    <a:pt x="204533" y="187693"/>
                  </a:moveTo>
                  <a:lnTo>
                    <a:pt x="0" y="187693"/>
                  </a:lnTo>
                  <a:lnTo>
                    <a:pt x="0" y="0"/>
                  </a:lnTo>
                  <a:lnTo>
                    <a:pt x="204533" y="0"/>
                  </a:lnTo>
                  <a:lnTo>
                    <a:pt x="204533" y="187693"/>
                  </a:lnTo>
                  <a:close/>
                </a:path>
              </a:pathLst>
            </a:custGeom>
            <a:ln w="12700">
              <a:solidFill>
                <a:srgbClr val="231F20"/>
              </a:solidFill>
            </a:ln>
          </p:spPr>
          <p:txBody>
            <a:bodyPr wrap="square" lIns="0" tIns="0" rIns="0" bIns="0" rtlCol="0"/>
            <a:lstStyle/>
            <a:p>
              <a:endParaRPr/>
            </a:p>
          </p:txBody>
        </p:sp>
        <p:sp>
          <p:nvSpPr>
            <p:cNvPr id="61" name="object 58">
              <a:extLst>
                <a:ext uri="{FF2B5EF4-FFF2-40B4-BE49-F238E27FC236}">
                  <a16:creationId xmlns:a16="http://schemas.microsoft.com/office/drawing/2014/main" id="{5D0F4A47-D690-4EF2-98D4-60B9E4ABA921}"/>
                </a:ext>
              </a:extLst>
            </p:cNvPr>
            <p:cNvSpPr/>
            <p:nvPr/>
          </p:nvSpPr>
          <p:spPr>
            <a:xfrm>
              <a:off x="1910094" y="5337006"/>
              <a:ext cx="205104" cy="187960"/>
            </a:xfrm>
            <a:custGeom>
              <a:avLst/>
              <a:gdLst/>
              <a:ahLst/>
              <a:cxnLst/>
              <a:rect l="l" t="t" r="r" b="b"/>
              <a:pathLst>
                <a:path w="205104" h="187960">
                  <a:moveTo>
                    <a:pt x="204533" y="187693"/>
                  </a:moveTo>
                  <a:lnTo>
                    <a:pt x="0" y="187693"/>
                  </a:lnTo>
                  <a:lnTo>
                    <a:pt x="0" y="0"/>
                  </a:lnTo>
                  <a:lnTo>
                    <a:pt x="204533" y="0"/>
                  </a:lnTo>
                  <a:lnTo>
                    <a:pt x="204533" y="187693"/>
                  </a:lnTo>
                  <a:close/>
                </a:path>
              </a:pathLst>
            </a:custGeom>
            <a:solidFill>
              <a:srgbClr val="DADADA"/>
            </a:solidFill>
          </p:spPr>
          <p:txBody>
            <a:bodyPr wrap="square" lIns="0" tIns="0" rIns="0" bIns="0" rtlCol="0"/>
            <a:lstStyle/>
            <a:p>
              <a:endParaRPr/>
            </a:p>
          </p:txBody>
        </p:sp>
        <p:sp>
          <p:nvSpPr>
            <p:cNvPr id="62" name="object 59">
              <a:extLst>
                <a:ext uri="{FF2B5EF4-FFF2-40B4-BE49-F238E27FC236}">
                  <a16:creationId xmlns:a16="http://schemas.microsoft.com/office/drawing/2014/main" id="{887B83D9-9A3B-4E4B-8010-99099F711BC4}"/>
                </a:ext>
              </a:extLst>
            </p:cNvPr>
            <p:cNvSpPr/>
            <p:nvPr/>
          </p:nvSpPr>
          <p:spPr>
            <a:xfrm>
              <a:off x="1910093" y="5337007"/>
              <a:ext cx="205104" cy="187960"/>
            </a:xfrm>
            <a:custGeom>
              <a:avLst/>
              <a:gdLst/>
              <a:ahLst/>
              <a:cxnLst/>
              <a:rect l="l" t="t" r="r" b="b"/>
              <a:pathLst>
                <a:path w="205104" h="187960">
                  <a:moveTo>
                    <a:pt x="204533" y="187693"/>
                  </a:moveTo>
                  <a:lnTo>
                    <a:pt x="0" y="187693"/>
                  </a:lnTo>
                  <a:lnTo>
                    <a:pt x="0" y="0"/>
                  </a:lnTo>
                  <a:lnTo>
                    <a:pt x="204533" y="0"/>
                  </a:lnTo>
                  <a:lnTo>
                    <a:pt x="204533" y="187693"/>
                  </a:lnTo>
                  <a:close/>
                </a:path>
              </a:pathLst>
            </a:custGeom>
            <a:ln w="12700">
              <a:solidFill>
                <a:srgbClr val="231F20"/>
              </a:solidFill>
            </a:ln>
          </p:spPr>
          <p:txBody>
            <a:bodyPr wrap="square" lIns="0" tIns="0" rIns="0" bIns="0" rtlCol="0"/>
            <a:lstStyle/>
            <a:p>
              <a:endParaRPr/>
            </a:p>
          </p:txBody>
        </p:sp>
        <p:sp>
          <p:nvSpPr>
            <p:cNvPr id="63" name="object 60">
              <a:extLst>
                <a:ext uri="{FF2B5EF4-FFF2-40B4-BE49-F238E27FC236}">
                  <a16:creationId xmlns:a16="http://schemas.microsoft.com/office/drawing/2014/main" id="{3F92451C-7900-423B-B390-F40BAE8C3475}"/>
                </a:ext>
              </a:extLst>
            </p:cNvPr>
            <p:cNvSpPr/>
            <p:nvPr/>
          </p:nvSpPr>
          <p:spPr>
            <a:xfrm>
              <a:off x="3178762" y="5383767"/>
              <a:ext cx="478768" cy="82024"/>
            </a:xfrm>
            <a:prstGeom prst="rect">
              <a:avLst/>
            </a:prstGeom>
            <a:blipFill>
              <a:blip r:embed="rId27" cstate="print"/>
              <a:stretch>
                <a:fillRect/>
              </a:stretch>
            </a:blipFill>
          </p:spPr>
          <p:txBody>
            <a:bodyPr wrap="square" lIns="0" tIns="0" rIns="0" bIns="0" rtlCol="0"/>
            <a:lstStyle/>
            <a:p>
              <a:endParaRPr/>
            </a:p>
          </p:txBody>
        </p:sp>
        <p:sp>
          <p:nvSpPr>
            <p:cNvPr id="64" name="object 61">
              <a:extLst>
                <a:ext uri="{FF2B5EF4-FFF2-40B4-BE49-F238E27FC236}">
                  <a16:creationId xmlns:a16="http://schemas.microsoft.com/office/drawing/2014/main" id="{8C3824FF-2831-4E1D-86A2-53AB754C65A7}"/>
                </a:ext>
              </a:extLst>
            </p:cNvPr>
            <p:cNvSpPr/>
            <p:nvPr/>
          </p:nvSpPr>
          <p:spPr>
            <a:xfrm>
              <a:off x="3685799" y="5386930"/>
              <a:ext cx="48895" cy="79375"/>
            </a:xfrm>
            <a:custGeom>
              <a:avLst/>
              <a:gdLst/>
              <a:ahLst/>
              <a:cxnLst/>
              <a:rect l="l" t="t" r="r" b="b"/>
              <a:pathLst>
                <a:path w="48895" h="79375">
                  <a:moveTo>
                    <a:pt x="32431" y="0"/>
                  </a:moveTo>
                  <a:lnTo>
                    <a:pt x="15845" y="0"/>
                  </a:lnTo>
                  <a:lnTo>
                    <a:pt x="9736" y="2743"/>
                  </a:lnTo>
                  <a:lnTo>
                    <a:pt x="0" y="47701"/>
                  </a:lnTo>
                  <a:lnTo>
                    <a:pt x="122" y="57175"/>
                  </a:lnTo>
                  <a:lnTo>
                    <a:pt x="2154" y="65290"/>
                  </a:lnTo>
                  <a:lnTo>
                    <a:pt x="6104" y="70713"/>
                  </a:lnTo>
                  <a:lnTo>
                    <a:pt x="10028" y="76149"/>
                  </a:lnTo>
                  <a:lnTo>
                    <a:pt x="16099" y="78854"/>
                  </a:lnTo>
                  <a:lnTo>
                    <a:pt x="32571" y="78854"/>
                  </a:lnTo>
                  <a:lnTo>
                    <a:pt x="38667" y="76085"/>
                  </a:lnTo>
                  <a:lnTo>
                    <a:pt x="42328" y="70891"/>
                  </a:lnTo>
                  <a:lnTo>
                    <a:pt x="19388" y="70891"/>
                  </a:lnTo>
                  <a:lnTo>
                    <a:pt x="15743" y="68922"/>
                  </a:lnTo>
                  <a:lnTo>
                    <a:pt x="10930" y="61023"/>
                  </a:lnTo>
                  <a:lnTo>
                    <a:pt x="9736" y="54889"/>
                  </a:lnTo>
                  <a:lnTo>
                    <a:pt x="9800" y="23202"/>
                  </a:lnTo>
                  <a:lnTo>
                    <a:pt x="10981" y="17424"/>
                  </a:lnTo>
                  <a:lnTo>
                    <a:pt x="15553" y="9893"/>
                  </a:lnTo>
                  <a:lnTo>
                    <a:pt x="19185" y="8013"/>
                  </a:lnTo>
                  <a:lnTo>
                    <a:pt x="42474" y="8013"/>
                  </a:lnTo>
                  <a:lnTo>
                    <a:pt x="38514" y="2641"/>
                  </a:lnTo>
                  <a:lnTo>
                    <a:pt x="32431" y="0"/>
                  </a:lnTo>
                  <a:close/>
                </a:path>
                <a:path w="48895" h="79375">
                  <a:moveTo>
                    <a:pt x="42474" y="8013"/>
                  </a:moveTo>
                  <a:lnTo>
                    <a:pt x="29193" y="8013"/>
                  </a:lnTo>
                  <a:lnTo>
                    <a:pt x="32876" y="9906"/>
                  </a:lnTo>
                  <a:lnTo>
                    <a:pt x="37511" y="17462"/>
                  </a:lnTo>
                  <a:lnTo>
                    <a:pt x="38613" y="23202"/>
                  </a:lnTo>
                  <a:lnTo>
                    <a:pt x="38565" y="55714"/>
                  </a:lnTo>
                  <a:lnTo>
                    <a:pt x="37346" y="61595"/>
                  </a:lnTo>
                  <a:lnTo>
                    <a:pt x="32672" y="69037"/>
                  </a:lnTo>
                  <a:lnTo>
                    <a:pt x="29091" y="70891"/>
                  </a:lnTo>
                  <a:lnTo>
                    <a:pt x="42328" y="70891"/>
                  </a:lnTo>
                  <a:lnTo>
                    <a:pt x="48319" y="21386"/>
                  </a:lnTo>
                  <a:lnTo>
                    <a:pt x="46312" y="13220"/>
                  </a:lnTo>
                  <a:lnTo>
                    <a:pt x="42474" y="8013"/>
                  </a:lnTo>
                  <a:close/>
                </a:path>
              </a:pathLst>
            </a:custGeom>
            <a:solidFill>
              <a:srgbClr val="231F20"/>
            </a:solidFill>
          </p:spPr>
          <p:txBody>
            <a:bodyPr wrap="square" lIns="0" tIns="0" rIns="0" bIns="0" rtlCol="0"/>
            <a:lstStyle/>
            <a:p>
              <a:endParaRPr/>
            </a:p>
          </p:txBody>
        </p:sp>
        <p:sp>
          <p:nvSpPr>
            <p:cNvPr id="65" name="object 62">
              <a:extLst>
                <a:ext uri="{FF2B5EF4-FFF2-40B4-BE49-F238E27FC236}">
                  <a16:creationId xmlns:a16="http://schemas.microsoft.com/office/drawing/2014/main" id="{D28835F8-CB76-4470-B7D2-5605881A1D7F}"/>
                </a:ext>
              </a:extLst>
            </p:cNvPr>
            <p:cNvSpPr/>
            <p:nvPr/>
          </p:nvSpPr>
          <p:spPr>
            <a:xfrm>
              <a:off x="2913610" y="5337006"/>
              <a:ext cx="205104" cy="187960"/>
            </a:xfrm>
            <a:custGeom>
              <a:avLst/>
              <a:gdLst/>
              <a:ahLst/>
              <a:cxnLst/>
              <a:rect l="l" t="t" r="r" b="b"/>
              <a:pathLst>
                <a:path w="205104" h="187960">
                  <a:moveTo>
                    <a:pt x="204533" y="187693"/>
                  </a:moveTo>
                  <a:lnTo>
                    <a:pt x="0" y="187693"/>
                  </a:lnTo>
                  <a:lnTo>
                    <a:pt x="0" y="0"/>
                  </a:lnTo>
                  <a:lnTo>
                    <a:pt x="204533" y="0"/>
                  </a:lnTo>
                  <a:lnTo>
                    <a:pt x="204533" y="187693"/>
                  </a:lnTo>
                  <a:close/>
                </a:path>
              </a:pathLst>
            </a:custGeom>
            <a:solidFill>
              <a:srgbClr val="F7B5B5"/>
            </a:solidFill>
          </p:spPr>
          <p:txBody>
            <a:bodyPr wrap="square" lIns="0" tIns="0" rIns="0" bIns="0" rtlCol="0"/>
            <a:lstStyle/>
            <a:p>
              <a:endParaRPr/>
            </a:p>
          </p:txBody>
        </p:sp>
        <p:sp>
          <p:nvSpPr>
            <p:cNvPr id="66" name="object 63">
              <a:extLst>
                <a:ext uri="{FF2B5EF4-FFF2-40B4-BE49-F238E27FC236}">
                  <a16:creationId xmlns:a16="http://schemas.microsoft.com/office/drawing/2014/main" id="{F75DEB7A-9AC1-4E70-927D-DCC9C5215FEC}"/>
                </a:ext>
              </a:extLst>
            </p:cNvPr>
            <p:cNvSpPr/>
            <p:nvPr/>
          </p:nvSpPr>
          <p:spPr>
            <a:xfrm>
              <a:off x="2913609" y="5337007"/>
              <a:ext cx="205104" cy="187960"/>
            </a:xfrm>
            <a:custGeom>
              <a:avLst/>
              <a:gdLst/>
              <a:ahLst/>
              <a:cxnLst/>
              <a:rect l="l" t="t" r="r" b="b"/>
              <a:pathLst>
                <a:path w="205104" h="187960">
                  <a:moveTo>
                    <a:pt x="204533" y="187693"/>
                  </a:moveTo>
                  <a:lnTo>
                    <a:pt x="0" y="187693"/>
                  </a:lnTo>
                  <a:lnTo>
                    <a:pt x="0" y="0"/>
                  </a:lnTo>
                  <a:lnTo>
                    <a:pt x="204533" y="0"/>
                  </a:lnTo>
                  <a:lnTo>
                    <a:pt x="204533" y="187693"/>
                  </a:lnTo>
                  <a:close/>
                </a:path>
              </a:pathLst>
            </a:custGeom>
            <a:ln w="12700">
              <a:solidFill>
                <a:srgbClr val="231F20"/>
              </a:solidFill>
            </a:ln>
          </p:spPr>
          <p:txBody>
            <a:bodyPr wrap="square" lIns="0" tIns="0" rIns="0" bIns="0" rtlCol="0"/>
            <a:lstStyle/>
            <a:p>
              <a:endParaRPr/>
            </a:p>
          </p:txBody>
        </p:sp>
        <p:sp>
          <p:nvSpPr>
            <p:cNvPr id="67" name="object 64">
              <a:extLst>
                <a:ext uri="{FF2B5EF4-FFF2-40B4-BE49-F238E27FC236}">
                  <a16:creationId xmlns:a16="http://schemas.microsoft.com/office/drawing/2014/main" id="{00EEB8F2-7DB2-41B7-B2DD-A5E382938EDC}"/>
                </a:ext>
              </a:extLst>
            </p:cNvPr>
            <p:cNvSpPr/>
            <p:nvPr/>
          </p:nvSpPr>
          <p:spPr>
            <a:xfrm>
              <a:off x="4184597" y="5383767"/>
              <a:ext cx="480294" cy="82024"/>
            </a:xfrm>
            <a:prstGeom prst="rect">
              <a:avLst/>
            </a:prstGeom>
            <a:blipFill>
              <a:blip r:embed="rId28" cstate="print"/>
              <a:stretch>
                <a:fillRect/>
              </a:stretch>
            </a:blipFill>
          </p:spPr>
          <p:txBody>
            <a:bodyPr wrap="square" lIns="0" tIns="0" rIns="0" bIns="0" rtlCol="0"/>
            <a:lstStyle/>
            <a:p>
              <a:endParaRPr/>
            </a:p>
          </p:txBody>
        </p:sp>
        <p:sp>
          <p:nvSpPr>
            <p:cNvPr id="68" name="object 65">
              <a:extLst>
                <a:ext uri="{FF2B5EF4-FFF2-40B4-BE49-F238E27FC236}">
                  <a16:creationId xmlns:a16="http://schemas.microsoft.com/office/drawing/2014/main" id="{6D0EEAF5-FFEA-4799-8101-CDFFDF722D7D}"/>
                </a:ext>
              </a:extLst>
            </p:cNvPr>
            <p:cNvSpPr/>
            <p:nvPr/>
          </p:nvSpPr>
          <p:spPr>
            <a:xfrm>
              <a:off x="4693167" y="5386930"/>
              <a:ext cx="48895" cy="79375"/>
            </a:xfrm>
            <a:custGeom>
              <a:avLst/>
              <a:gdLst/>
              <a:ahLst/>
              <a:cxnLst/>
              <a:rect l="l" t="t" r="r" b="b"/>
              <a:pathLst>
                <a:path w="48895" h="79375">
                  <a:moveTo>
                    <a:pt x="32431" y="0"/>
                  </a:moveTo>
                  <a:lnTo>
                    <a:pt x="15845" y="0"/>
                  </a:lnTo>
                  <a:lnTo>
                    <a:pt x="9736" y="2743"/>
                  </a:lnTo>
                  <a:lnTo>
                    <a:pt x="0" y="47701"/>
                  </a:lnTo>
                  <a:lnTo>
                    <a:pt x="122" y="57175"/>
                  </a:lnTo>
                  <a:lnTo>
                    <a:pt x="2154" y="65290"/>
                  </a:lnTo>
                  <a:lnTo>
                    <a:pt x="6104" y="70713"/>
                  </a:lnTo>
                  <a:lnTo>
                    <a:pt x="10028" y="76149"/>
                  </a:lnTo>
                  <a:lnTo>
                    <a:pt x="16099" y="78854"/>
                  </a:lnTo>
                  <a:lnTo>
                    <a:pt x="32571" y="78854"/>
                  </a:lnTo>
                  <a:lnTo>
                    <a:pt x="38667" y="76085"/>
                  </a:lnTo>
                  <a:lnTo>
                    <a:pt x="42328" y="70891"/>
                  </a:lnTo>
                  <a:lnTo>
                    <a:pt x="19388" y="70891"/>
                  </a:lnTo>
                  <a:lnTo>
                    <a:pt x="15743" y="68922"/>
                  </a:lnTo>
                  <a:lnTo>
                    <a:pt x="10930" y="61023"/>
                  </a:lnTo>
                  <a:lnTo>
                    <a:pt x="9736" y="54889"/>
                  </a:lnTo>
                  <a:lnTo>
                    <a:pt x="9800" y="23202"/>
                  </a:lnTo>
                  <a:lnTo>
                    <a:pt x="10981" y="17424"/>
                  </a:lnTo>
                  <a:lnTo>
                    <a:pt x="15553" y="9893"/>
                  </a:lnTo>
                  <a:lnTo>
                    <a:pt x="19185" y="8013"/>
                  </a:lnTo>
                  <a:lnTo>
                    <a:pt x="42474" y="8013"/>
                  </a:lnTo>
                  <a:lnTo>
                    <a:pt x="38514" y="2641"/>
                  </a:lnTo>
                  <a:lnTo>
                    <a:pt x="32431" y="0"/>
                  </a:lnTo>
                  <a:close/>
                </a:path>
                <a:path w="48895" h="79375">
                  <a:moveTo>
                    <a:pt x="42474" y="8013"/>
                  </a:moveTo>
                  <a:lnTo>
                    <a:pt x="29193" y="8013"/>
                  </a:lnTo>
                  <a:lnTo>
                    <a:pt x="32876" y="9906"/>
                  </a:lnTo>
                  <a:lnTo>
                    <a:pt x="37511" y="17462"/>
                  </a:lnTo>
                  <a:lnTo>
                    <a:pt x="38613" y="23202"/>
                  </a:lnTo>
                  <a:lnTo>
                    <a:pt x="38565" y="55714"/>
                  </a:lnTo>
                  <a:lnTo>
                    <a:pt x="37346" y="61595"/>
                  </a:lnTo>
                  <a:lnTo>
                    <a:pt x="32672" y="69037"/>
                  </a:lnTo>
                  <a:lnTo>
                    <a:pt x="29091" y="70891"/>
                  </a:lnTo>
                  <a:lnTo>
                    <a:pt x="42328" y="70891"/>
                  </a:lnTo>
                  <a:lnTo>
                    <a:pt x="48319" y="21386"/>
                  </a:lnTo>
                  <a:lnTo>
                    <a:pt x="46312" y="13220"/>
                  </a:lnTo>
                  <a:lnTo>
                    <a:pt x="42474" y="8013"/>
                  </a:lnTo>
                  <a:close/>
                </a:path>
              </a:pathLst>
            </a:custGeom>
            <a:solidFill>
              <a:srgbClr val="231F20"/>
            </a:solidFill>
          </p:spPr>
          <p:txBody>
            <a:bodyPr wrap="square" lIns="0" tIns="0" rIns="0" bIns="0" rtlCol="0"/>
            <a:lstStyle/>
            <a:p>
              <a:endParaRPr/>
            </a:p>
          </p:txBody>
        </p:sp>
        <p:sp>
          <p:nvSpPr>
            <p:cNvPr id="69" name="object 66">
              <a:extLst>
                <a:ext uri="{FF2B5EF4-FFF2-40B4-BE49-F238E27FC236}">
                  <a16:creationId xmlns:a16="http://schemas.microsoft.com/office/drawing/2014/main" id="{81A5DC4B-AD60-4A49-A1AB-F0B9020E3DD6}"/>
                </a:ext>
              </a:extLst>
            </p:cNvPr>
            <p:cNvSpPr/>
            <p:nvPr/>
          </p:nvSpPr>
          <p:spPr>
            <a:xfrm>
              <a:off x="3919450" y="5337006"/>
              <a:ext cx="205104" cy="187960"/>
            </a:xfrm>
            <a:custGeom>
              <a:avLst/>
              <a:gdLst/>
              <a:ahLst/>
              <a:cxnLst/>
              <a:rect l="l" t="t" r="r" b="b"/>
              <a:pathLst>
                <a:path w="205104" h="187960">
                  <a:moveTo>
                    <a:pt x="204533" y="187693"/>
                  </a:moveTo>
                  <a:lnTo>
                    <a:pt x="0" y="187693"/>
                  </a:lnTo>
                  <a:lnTo>
                    <a:pt x="0" y="0"/>
                  </a:lnTo>
                  <a:lnTo>
                    <a:pt x="204533" y="0"/>
                  </a:lnTo>
                  <a:lnTo>
                    <a:pt x="204533" y="187693"/>
                  </a:lnTo>
                  <a:close/>
                </a:path>
              </a:pathLst>
            </a:custGeom>
            <a:solidFill>
              <a:srgbClr val="EC2226"/>
            </a:solidFill>
          </p:spPr>
          <p:txBody>
            <a:bodyPr wrap="square" lIns="0" tIns="0" rIns="0" bIns="0" rtlCol="0"/>
            <a:lstStyle/>
            <a:p>
              <a:endParaRPr/>
            </a:p>
          </p:txBody>
        </p:sp>
        <p:sp>
          <p:nvSpPr>
            <p:cNvPr id="70" name="object 67">
              <a:extLst>
                <a:ext uri="{FF2B5EF4-FFF2-40B4-BE49-F238E27FC236}">
                  <a16:creationId xmlns:a16="http://schemas.microsoft.com/office/drawing/2014/main" id="{3BDBED57-79DB-434C-9433-A30BCDA2878A}"/>
                </a:ext>
              </a:extLst>
            </p:cNvPr>
            <p:cNvSpPr/>
            <p:nvPr/>
          </p:nvSpPr>
          <p:spPr>
            <a:xfrm>
              <a:off x="3919449" y="5337007"/>
              <a:ext cx="205104" cy="187960"/>
            </a:xfrm>
            <a:custGeom>
              <a:avLst/>
              <a:gdLst/>
              <a:ahLst/>
              <a:cxnLst/>
              <a:rect l="l" t="t" r="r" b="b"/>
              <a:pathLst>
                <a:path w="205104" h="187960">
                  <a:moveTo>
                    <a:pt x="204533" y="187693"/>
                  </a:moveTo>
                  <a:lnTo>
                    <a:pt x="0" y="187693"/>
                  </a:lnTo>
                  <a:lnTo>
                    <a:pt x="0" y="0"/>
                  </a:lnTo>
                  <a:lnTo>
                    <a:pt x="204533" y="0"/>
                  </a:lnTo>
                  <a:lnTo>
                    <a:pt x="204533" y="187693"/>
                  </a:lnTo>
                  <a:close/>
                </a:path>
              </a:pathLst>
            </a:custGeom>
            <a:ln w="12700">
              <a:solidFill>
                <a:srgbClr val="231F20"/>
              </a:solidFill>
            </a:ln>
          </p:spPr>
          <p:txBody>
            <a:bodyPr wrap="square" lIns="0" tIns="0" rIns="0" bIns="0" rtlCol="0"/>
            <a:lstStyle/>
            <a:p>
              <a:endParaRPr/>
            </a:p>
          </p:txBody>
        </p:sp>
      </p:grpSp>
      <p:sp>
        <p:nvSpPr>
          <p:cNvPr id="74" name="object 6">
            <a:extLst>
              <a:ext uri="{FF2B5EF4-FFF2-40B4-BE49-F238E27FC236}">
                <a16:creationId xmlns:a16="http://schemas.microsoft.com/office/drawing/2014/main" id="{9D7272C2-D823-4D43-B1D0-670C207AFFAA}"/>
              </a:ext>
            </a:extLst>
          </p:cNvPr>
          <p:cNvSpPr txBox="1"/>
          <p:nvPr/>
        </p:nvSpPr>
        <p:spPr>
          <a:xfrm>
            <a:off x="6217851" y="3312811"/>
            <a:ext cx="3332915" cy="320601"/>
          </a:xfrm>
          <a:prstGeom prst="rect">
            <a:avLst/>
          </a:prstGeom>
        </p:spPr>
        <p:txBody>
          <a:bodyPr vert="horz" wrap="square" lIns="0" tIns="12700" rIns="0" bIns="0" rtlCol="0">
            <a:spAutoFit/>
          </a:bodyPr>
          <a:lstStyle/>
          <a:p>
            <a:pPr marL="12700">
              <a:spcBef>
                <a:spcPts val="100"/>
              </a:spcBef>
            </a:pPr>
            <a:r>
              <a:rPr lang="en-CA" sz="2000" b="1" spc="-20" dirty="0">
                <a:solidFill>
                  <a:srgbClr val="0076A9"/>
                </a:solidFill>
                <a:latin typeface="+mj-lt"/>
                <a:cs typeface="Poppins"/>
              </a:rPr>
              <a:t>Video Reproduction Fidelity</a:t>
            </a:r>
            <a:endParaRPr sz="2000" dirty="0">
              <a:latin typeface="+mj-lt"/>
              <a:cs typeface="Poppins"/>
            </a:endParaRPr>
          </a:p>
        </p:txBody>
      </p:sp>
      <p:sp>
        <p:nvSpPr>
          <p:cNvPr id="2" name="TextBox 1">
            <a:extLst>
              <a:ext uri="{FF2B5EF4-FFF2-40B4-BE49-F238E27FC236}">
                <a16:creationId xmlns:a16="http://schemas.microsoft.com/office/drawing/2014/main" id="{D8E4E6DC-8066-44C3-A361-6B99FD0B1881}"/>
              </a:ext>
            </a:extLst>
          </p:cNvPr>
          <p:cNvSpPr txBox="1"/>
          <p:nvPr/>
        </p:nvSpPr>
        <p:spPr>
          <a:xfrm>
            <a:off x="5987580" y="3754726"/>
            <a:ext cx="439050" cy="276999"/>
          </a:xfrm>
          <a:prstGeom prst="rect">
            <a:avLst/>
          </a:prstGeom>
          <a:noFill/>
        </p:spPr>
        <p:txBody>
          <a:bodyPr wrap="square" rtlCol="0">
            <a:spAutoFit/>
          </a:bodyPr>
          <a:lstStyle/>
          <a:p>
            <a:r>
              <a:rPr lang="en-CA" sz="1200" dirty="0">
                <a:solidFill>
                  <a:srgbClr val="B2B4B6"/>
                </a:solidFill>
              </a:rPr>
              <a:t>[db]</a:t>
            </a:r>
            <a:endParaRPr lang="en-CA" dirty="0">
              <a:solidFill>
                <a:srgbClr val="B2B4B6"/>
              </a:solidFill>
            </a:endParaRPr>
          </a:p>
        </p:txBody>
      </p:sp>
    </p:spTree>
    <p:extLst>
      <p:ext uri="{BB962C8B-B14F-4D97-AF65-F5344CB8AC3E}">
        <p14:creationId xmlns:p14="http://schemas.microsoft.com/office/powerpoint/2010/main" val="174637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6BAA7-0C7F-49A1-BAE1-A782020B60C8}"/>
              </a:ext>
            </a:extLst>
          </p:cNvPr>
          <p:cNvSpPr>
            <a:spLocks noGrp="1"/>
          </p:cNvSpPr>
          <p:nvPr>
            <p:ph type="body" sz="quarter" idx="13"/>
          </p:nvPr>
        </p:nvSpPr>
        <p:spPr>
          <a:xfrm>
            <a:off x="335970" y="1067579"/>
            <a:ext cx="11348031" cy="533400"/>
          </a:xfrm>
        </p:spPr>
        <p:txBody>
          <a:bodyPr/>
          <a:lstStyle/>
          <a:p>
            <a:r>
              <a:rPr lang="en-US" dirty="0"/>
              <a:t>PCoIP simply ‘works’ on any network, thanks to unique image quality controls that ensure text and  lines always remain crisp while intelligent algorithms operate in the background to maintain other  content at the highest possible fidelity supported by your network. Unlike other protocols, PCoIP  transitions seamlessly to 100% lossless without </a:t>
            </a:r>
            <a:r>
              <a:rPr lang="en-US" dirty="0" err="1"/>
              <a:t>bursty</a:t>
            </a:r>
            <a:r>
              <a:rPr lang="en-US" dirty="0"/>
              <a:t> retransmission of image content.</a:t>
            </a:r>
          </a:p>
          <a:p>
            <a:endParaRPr lang="en-US" dirty="0"/>
          </a:p>
          <a:p>
            <a:endParaRPr lang="en-CA" dirty="0"/>
          </a:p>
        </p:txBody>
      </p:sp>
      <p:sp>
        <p:nvSpPr>
          <p:cNvPr id="3" name="Slide Number Placeholder 2">
            <a:extLst>
              <a:ext uri="{FF2B5EF4-FFF2-40B4-BE49-F238E27FC236}">
                <a16:creationId xmlns:a16="http://schemas.microsoft.com/office/drawing/2014/main" id="{2596DCFD-3BD2-487C-86A9-F21E820A43B4}"/>
              </a:ext>
            </a:extLst>
          </p:cNvPr>
          <p:cNvSpPr>
            <a:spLocks noGrp="1"/>
          </p:cNvSpPr>
          <p:nvPr>
            <p:ph type="sldNum" sz="quarter" idx="12"/>
          </p:nvPr>
        </p:nvSpPr>
        <p:spPr/>
        <p:txBody>
          <a:bodyPr/>
          <a:lstStyle/>
          <a:p>
            <a:fld id="{BA0C2F8D-24D6-4923-9325-F864EC6C7CD8}" type="slidenum">
              <a:rPr lang="en-US" smtClean="0">
                <a:solidFill>
                  <a:prstClr val="white"/>
                </a:solidFill>
              </a:rPr>
              <a:pPr/>
              <a:t>9</a:t>
            </a:fld>
            <a:endParaRPr lang="en-US">
              <a:solidFill>
                <a:prstClr val="white"/>
              </a:solidFill>
            </a:endParaRPr>
          </a:p>
        </p:txBody>
      </p:sp>
      <p:sp>
        <p:nvSpPr>
          <p:cNvPr id="4" name="Title 3">
            <a:extLst>
              <a:ext uri="{FF2B5EF4-FFF2-40B4-BE49-F238E27FC236}">
                <a16:creationId xmlns:a16="http://schemas.microsoft.com/office/drawing/2014/main" id="{50C927FB-F30D-4300-A145-8BB274242C3D}"/>
              </a:ext>
            </a:extLst>
          </p:cNvPr>
          <p:cNvSpPr>
            <a:spLocks noGrp="1"/>
          </p:cNvSpPr>
          <p:nvPr>
            <p:ph type="title"/>
          </p:nvPr>
        </p:nvSpPr>
        <p:spPr/>
        <p:txBody>
          <a:bodyPr/>
          <a:lstStyle/>
          <a:p>
            <a:r>
              <a:rPr lang="en-CA" dirty="0"/>
              <a:t>Unique Build-to-Lossless Technology</a:t>
            </a:r>
          </a:p>
        </p:txBody>
      </p:sp>
      <p:pic>
        <p:nvPicPr>
          <p:cNvPr id="151" name="Picture 150">
            <a:extLst>
              <a:ext uri="{FF2B5EF4-FFF2-40B4-BE49-F238E27FC236}">
                <a16:creationId xmlns:a16="http://schemas.microsoft.com/office/drawing/2014/main" id="{60C6CD6B-8D3F-4033-A812-0119211BBC9E}"/>
              </a:ext>
            </a:extLst>
          </p:cNvPr>
          <p:cNvPicPr>
            <a:picLocks noChangeAspect="1"/>
          </p:cNvPicPr>
          <p:nvPr/>
        </p:nvPicPr>
        <p:blipFill>
          <a:blip r:embed="rId2"/>
          <a:stretch>
            <a:fillRect/>
          </a:stretch>
        </p:blipFill>
        <p:spPr>
          <a:xfrm>
            <a:off x="1090949" y="2488505"/>
            <a:ext cx="9289570" cy="3967854"/>
          </a:xfrm>
          <a:prstGeom prst="rect">
            <a:avLst/>
          </a:prstGeom>
        </p:spPr>
      </p:pic>
    </p:spTree>
    <p:extLst>
      <p:ext uri="{BB962C8B-B14F-4D97-AF65-F5344CB8AC3E}">
        <p14:creationId xmlns:p14="http://schemas.microsoft.com/office/powerpoint/2010/main" val="3432451393"/>
      </p:ext>
    </p:extLst>
  </p:cSld>
  <p:clrMapOvr>
    <a:masterClrMapping/>
  </p:clrMapOvr>
</p:sld>
</file>

<file path=ppt/theme/theme1.xml><?xml version="1.0" encoding="utf-8"?>
<a:theme xmlns:a="http://schemas.openxmlformats.org/drawingml/2006/main" name="2_Office Theme">
  <a:themeElements>
    <a:clrScheme name="Custom 63">
      <a:dk1>
        <a:sysClr val="windowText" lastClr="000000"/>
      </a:dk1>
      <a:lt1>
        <a:sysClr val="window" lastClr="FFFFFF"/>
      </a:lt1>
      <a:dk2>
        <a:srgbClr val="1F497D"/>
      </a:dk2>
      <a:lt2>
        <a:srgbClr val="E9E9E9"/>
      </a:lt2>
      <a:accent1>
        <a:srgbClr val="33CCFF"/>
      </a:accent1>
      <a:accent2>
        <a:srgbClr val="177FB3"/>
      </a:accent2>
      <a:accent3>
        <a:srgbClr val="31ABB2"/>
      </a:accent3>
      <a:accent4>
        <a:srgbClr val="B3DFE9"/>
      </a:accent4>
      <a:accent5>
        <a:srgbClr val="9FFF0F"/>
      </a:accent5>
      <a:accent6>
        <a:srgbClr val="00FFCC"/>
      </a:accent6>
      <a:hlink>
        <a:srgbClr val="33CCFF"/>
      </a:hlink>
      <a:folHlink>
        <a:srgbClr val="31AB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radici-ppt" id="{7F73B98D-E348-4E3E-94FA-813F165F8F1D}" vid="{8AE6B624-5A63-41AC-8B1A-5FCE470D8B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Teradici_Powerpoint_Template</Template>
  <TotalTime>8891</TotalTime>
  <Words>1561</Words>
  <Application>Microsoft Office PowerPoint</Application>
  <PresentationFormat>Widescreen</PresentationFormat>
  <Paragraphs>146</Paragraphs>
  <Slides>19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2_Office Theme</vt:lpstr>
      <vt:lpstr>PowerPoint Presentation</vt:lpstr>
      <vt:lpstr>Why Cloud Access Software?</vt:lpstr>
      <vt:lpstr>Teradici History of Innovation and Disruption</vt:lpstr>
      <vt:lpstr>Market Leadership</vt:lpstr>
      <vt:lpstr>Protocol Leadership</vt:lpstr>
      <vt:lpstr>Competitor Comparison</vt:lpstr>
      <vt:lpstr>High Fidelity Solution</vt:lpstr>
      <vt:lpstr>Unrivalled Color Accuracy</vt:lpstr>
      <vt:lpstr>Unique Build-to-Lossless Technology</vt:lpstr>
      <vt:lpstr>Dynamic Network Adaptation</vt:lpstr>
      <vt:lpstr>Artist Experience Acceleration</vt:lpstr>
      <vt:lpstr>PCoIP Ultra for CPU or GPU Codec Acceleration</vt:lpstr>
      <vt:lpstr>PCoIP Ultra CPU Optimizations</vt:lpstr>
      <vt:lpstr>PCoIP Ultra GPU Optimizations</vt:lpstr>
      <vt:lpstr>Cloud Access Manager for Online Deployments</vt:lpstr>
      <vt:lpstr>Offline Deployment Options</vt:lpstr>
      <vt:lpstr>Reference Architecture:  Real-time Ray-tracing with NVIDIA RTX and Autodesk</vt:lpstr>
      <vt:lpstr>Get Started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Alissa Poon</dc:creator>
  <cp:lastModifiedBy>Alex Tang</cp:lastModifiedBy>
  <cp:revision>73</cp:revision>
  <cp:lastPrinted>2018-04-03T19:47:11Z</cp:lastPrinted>
  <dcterms:created xsi:type="dcterms:W3CDTF">2018-06-05T22:14:31Z</dcterms:created>
  <dcterms:modified xsi:type="dcterms:W3CDTF">2020-06-26T17:12:44Z</dcterms:modified>
</cp:coreProperties>
</file>